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585" r:id="rId2"/>
    <p:sldId id="488" r:id="rId3"/>
    <p:sldId id="481" r:id="rId4"/>
    <p:sldId id="409" r:id="rId5"/>
    <p:sldId id="411" r:id="rId6"/>
    <p:sldId id="586" r:id="rId7"/>
    <p:sldId id="587" r:id="rId8"/>
    <p:sldId id="534" r:id="rId9"/>
    <p:sldId id="602" r:id="rId10"/>
    <p:sldId id="508" r:id="rId11"/>
    <p:sldId id="588" r:id="rId12"/>
    <p:sldId id="499" r:id="rId13"/>
    <p:sldId id="505" r:id="rId14"/>
    <p:sldId id="519" r:id="rId15"/>
    <p:sldId id="523" r:id="rId16"/>
    <p:sldId id="500" r:id="rId17"/>
    <p:sldId id="591" r:id="rId18"/>
    <p:sldId id="498" r:id="rId19"/>
    <p:sldId id="502" r:id="rId20"/>
    <p:sldId id="592" r:id="rId21"/>
    <p:sldId id="513" r:id="rId22"/>
    <p:sldId id="518" r:id="rId23"/>
    <p:sldId id="528" r:id="rId24"/>
    <p:sldId id="501" r:id="rId25"/>
    <p:sldId id="593" r:id="rId26"/>
    <p:sldId id="515" r:id="rId27"/>
    <p:sldId id="503" r:id="rId28"/>
    <p:sldId id="536" r:id="rId29"/>
    <p:sldId id="590" r:id="rId30"/>
    <p:sldId id="589" r:id="rId31"/>
    <p:sldId id="595" r:id="rId32"/>
    <p:sldId id="594" r:id="rId33"/>
    <p:sldId id="596" r:id="rId34"/>
    <p:sldId id="597" r:id="rId35"/>
    <p:sldId id="598" r:id="rId36"/>
    <p:sldId id="415" r:id="rId37"/>
    <p:sldId id="516" r:id="rId38"/>
    <p:sldId id="537" r:id="rId39"/>
    <p:sldId id="509" r:id="rId40"/>
    <p:sldId id="510" r:id="rId41"/>
    <p:sldId id="601" r:id="rId42"/>
    <p:sldId id="416" r:id="rId43"/>
    <p:sldId id="525" r:id="rId44"/>
    <p:sldId id="511" r:id="rId45"/>
    <p:sldId id="517" r:id="rId46"/>
    <p:sldId id="512" r:id="rId47"/>
    <p:sldId id="599" r:id="rId48"/>
    <p:sldId id="429" r:id="rId49"/>
    <p:sldId id="600" r:id="rId50"/>
    <p:sldId id="421" r:id="rId51"/>
  </p:sldIdLst>
  <p:sldSz cx="12192000" cy="6858000"/>
  <p:notesSz cx="6805613" cy="9939338"/>
  <p:defaultTextStyle>
    <a:defPPr>
      <a:defRPr lang="ru-RU"/>
    </a:defPPr>
    <a:lvl1pPr marL="0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696B"/>
    <a:srgbClr val="FDCFD0"/>
    <a:srgbClr val="FFFFFF"/>
    <a:srgbClr val="EAEAEA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12" autoAdjust="0"/>
    <p:restoredTop sz="91239" autoAdjust="0"/>
  </p:normalViewPr>
  <p:slideViewPr>
    <p:cSldViewPr snapToGrid="0">
      <p:cViewPr>
        <p:scale>
          <a:sx n="75" d="100"/>
          <a:sy n="75" d="100"/>
        </p:scale>
        <p:origin x="-2316" y="-77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8C73A0C-7BC7-4A0B-8D99-E75BBC22F81F}">
      <dgm:prSet phldrT="[Текст]" custT="1"/>
      <dgm:spPr/>
      <dgm:t>
        <a:bodyPr/>
        <a:lstStyle/>
        <a:p>
          <a:r>
            <a:rPr lang="ru-RU" sz="1600" dirty="0"/>
            <a:t>Физические лица обращаются в а\к подразделение</a:t>
          </a:r>
        </a:p>
      </dgm:t>
    </dgm:pt>
    <dgm:pt modelId="{8F3BE13D-9F01-4A3C-9193-02423E0DC548}" type="parTrans" cxnId="{0997CE54-34CA-4F87-8C6A-BC42F7DEA0E7}">
      <dgm:prSet/>
      <dgm:spPr/>
      <dgm:t>
        <a:bodyPr/>
        <a:lstStyle/>
        <a:p>
          <a:endParaRPr lang="ru-RU" sz="1600"/>
        </a:p>
      </dgm:t>
    </dgm:pt>
    <dgm:pt modelId="{9BEC38F5-3E54-443D-B0BA-5E8E3A499CC0}" type="sibTrans" cxnId="{0997CE54-34CA-4F87-8C6A-BC42F7DEA0E7}">
      <dgm:prSet/>
      <dgm:spPr/>
      <dgm:t>
        <a:bodyPr/>
        <a:lstStyle/>
        <a:p>
          <a:endParaRPr lang="ru-RU" sz="1600"/>
        </a:p>
      </dgm:t>
    </dgm:pt>
    <dgm:pt modelId="{249FD9B3-458C-49FB-BFE4-6C29A9168C1C}">
      <dgm:prSet phldrT="[Текст]" custT="1"/>
      <dgm:spPr/>
      <dgm:t>
        <a:bodyPr/>
        <a:lstStyle/>
        <a:p>
          <a:r>
            <a:rPr lang="ru-RU" sz="1600" dirty="0"/>
            <a:t>А\к подразделение ТО и </a:t>
          </a:r>
          <a:r>
            <a:rPr lang="ru-RU" sz="1600" dirty="0" smtClean="0"/>
            <a:t>подведомственной организации  </a:t>
          </a:r>
          <a:r>
            <a:rPr lang="ru-RU" sz="1600" dirty="0"/>
            <a:t>– в а\к подразделения ЦА</a:t>
          </a:r>
        </a:p>
      </dgm:t>
    </dgm:pt>
    <dgm:pt modelId="{CF136048-D093-4F09-A0CD-18EF61AB1AF0}" type="parTrans" cxnId="{72555577-0E94-40F3-A8B2-BEE25B626C09}">
      <dgm:prSet/>
      <dgm:spPr/>
      <dgm:t>
        <a:bodyPr/>
        <a:lstStyle/>
        <a:p>
          <a:endParaRPr lang="ru-RU" sz="1600"/>
        </a:p>
      </dgm:t>
    </dgm:pt>
    <dgm:pt modelId="{DB743D9A-5386-4B5A-A625-DEF4116C915E}" type="sibTrans" cxnId="{72555577-0E94-40F3-A8B2-BEE25B626C09}">
      <dgm:prSet/>
      <dgm:spPr/>
      <dgm:t>
        <a:bodyPr/>
        <a:lstStyle/>
        <a:p>
          <a:endParaRPr lang="ru-RU" sz="1600"/>
        </a:p>
      </dgm:t>
    </dgm:pt>
    <dgm:pt modelId="{728724ED-729E-418E-83CA-2C9E39C8E486}">
      <dgm:prSet phldrT="[Текст]" custT="1"/>
      <dgm:spPr/>
      <dgm:t>
        <a:bodyPr/>
        <a:lstStyle/>
        <a:p>
          <a:r>
            <a:rPr lang="ru-RU" sz="1600" dirty="0"/>
            <a:t>А\к подразделения ЦА –    в Минтруд России</a:t>
          </a:r>
        </a:p>
      </dgm:t>
    </dgm:pt>
    <dgm:pt modelId="{0D21522C-4F9F-42AC-8B98-4F1A1E503648}" type="parTrans" cxnId="{5F29D889-921C-4333-8F8F-BF9FCBDA6DCA}">
      <dgm:prSet/>
      <dgm:spPr/>
      <dgm:t>
        <a:bodyPr/>
        <a:lstStyle/>
        <a:p>
          <a:endParaRPr lang="ru-RU" sz="1600"/>
        </a:p>
      </dgm:t>
    </dgm:pt>
    <dgm:pt modelId="{A3537F63-A828-4250-B661-A16E3C6B976E}" type="sibTrans" cxnId="{5F29D889-921C-4333-8F8F-BF9FCBDA6DCA}">
      <dgm:prSet/>
      <dgm:spPr/>
      <dgm:t>
        <a:bodyPr/>
        <a:lstStyle/>
        <a:p>
          <a:endParaRPr lang="ru-RU" sz="1600"/>
        </a:p>
      </dgm:t>
    </dgm:pt>
    <dgm:pt modelId="{3E0CEE11-56CD-4E35-8754-06B2CF996811}" type="pres">
      <dgm:prSet presAssocID="{F93AA0CE-83EF-4A20-961B-517D22D04022}" presName="Name0" presStyleCnt="0">
        <dgm:presLayoutVars>
          <dgm:dir/>
          <dgm:animLvl val="lvl"/>
          <dgm:resizeHandles val="exact"/>
        </dgm:presLayoutVars>
      </dgm:prSet>
      <dgm:spPr/>
    </dgm:pt>
    <dgm:pt modelId="{BA27E0A6-0B65-4F76-8901-51DA90B198FB}" type="pres">
      <dgm:prSet presAssocID="{D8C73A0C-7BC7-4A0B-8D99-E75BBC22F8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9722A-82FE-4495-ACCD-3CED8799A64B}" type="pres">
      <dgm:prSet presAssocID="{9BEC38F5-3E54-443D-B0BA-5E8E3A499CC0}" presName="parTxOnlySpace" presStyleCnt="0"/>
      <dgm:spPr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09BF4-901B-44B3-9989-5B87AB993E3C}" type="pres">
      <dgm:prSet presAssocID="{DB743D9A-5386-4B5A-A625-DEF4116C915E}" presName="parTxOnlySpace" presStyleCnt="0"/>
      <dgm:spPr/>
    </dgm:pt>
    <dgm:pt modelId="{9C1696CB-0D27-4CF9-9002-11062BB148C4}" type="pres">
      <dgm:prSet presAssocID="{728724ED-729E-418E-83CA-2C9E39C8E48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3FC7D7-3A3D-4340-AAF9-1B6FBA3C6ABD}" type="presOf" srcId="{728724ED-729E-418E-83CA-2C9E39C8E486}" destId="{9C1696CB-0D27-4CF9-9002-11062BB148C4}" srcOrd="0" destOrd="0" presId="urn:microsoft.com/office/officeart/2005/8/layout/chevron1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802917FE-697D-448E-9B65-214E5A4B4B9A}" type="presOf" srcId="{F93AA0CE-83EF-4A20-961B-517D22D04022}" destId="{3E0CEE11-56CD-4E35-8754-06B2CF996811}" srcOrd="0" destOrd="0" presId="urn:microsoft.com/office/officeart/2005/8/layout/chevron1"/>
    <dgm:cxn modelId="{05CE1F4F-99D8-41DA-A093-31AB83C7D206}" type="presOf" srcId="{249FD9B3-458C-49FB-BFE4-6C29A9168C1C}" destId="{4E5F5378-C163-4EE3-9BD2-AB3470CB680C}" srcOrd="0" destOrd="0" presId="urn:microsoft.com/office/officeart/2005/8/layout/chevron1"/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4B635391-13C0-4A63-9FA1-03C175C23A68}" type="presOf" srcId="{D8C73A0C-7BC7-4A0B-8D99-E75BBC22F81F}" destId="{BA27E0A6-0B65-4F76-8901-51DA90B198FB}" srcOrd="0" destOrd="0" presId="urn:microsoft.com/office/officeart/2005/8/layout/chevron1"/>
    <dgm:cxn modelId="{18648123-365C-4CC0-917A-07E9294E4EA6}" type="presParOf" srcId="{3E0CEE11-56CD-4E35-8754-06B2CF996811}" destId="{BA27E0A6-0B65-4F76-8901-51DA90B198FB}" srcOrd="0" destOrd="0" presId="urn:microsoft.com/office/officeart/2005/8/layout/chevron1"/>
    <dgm:cxn modelId="{6E389150-AED1-4EA9-91DE-DAA8727F45CA}" type="presParOf" srcId="{3E0CEE11-56CD-4E35-8754-06B2CF996811}" destId="{58D9722A-82FE-4495-ACCD-3CED8799A64B}" srcOrd="1" destOrd="0" presId="urn:microsoft.com/office/officeart/2005/8/layout/chevron1"/>
    <dgm:cxn modelId="{F368B617-9D15-4935-90CD-F016967B0F17}" type="presParOf" srcId="{3E0CEE11-56CD-4E35-8754-06B2CF996811}" destId="{4E5F5378-C163-4EE3-9BD2-AB3470CB680C}" srcOrd="2" destOrd="0" presId="urn:microsoft.com/office/officeart/2005/8/layout/chevron1"/>
    <dgm:cxn modelId="{D94E8FB1-D8EA-48BC-9BE7-AEF5DD974B69}" type="presParOf" srcId="{3E0CEE11-56CD-4E35-8754-06B2CF996811}" destId="{2B609BF4-901B-44B3-9989-5B87AB993E3C}" srcOrd="3" destOrd="0" presId="urn:microsoft.com/office/officeart/2005/8/layout/chevron1"/>
    <dgm:cxn modelId="{66CF671C-26E1-4AF5-B87E-A4EE51BE5D4E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8C73A0C-7BC7-4A0B-8D99-E75BBC22F81F}">
      <dgm:prSet phldrT="[Текст]"/>
      <dgm:spPr/>
      <dgm:t>
        <a:bodyPr/>
        <a:lstStyle/>
        <a:p>
          <a:r>
            <a:rPr lang="ru-RU" dirty="0"/>
            <a:t>Физические лица обращаются в а\к </a:t>
          </a:r>
          <a:r>
            <a:rPr lang="ru-RU" dirty="0" smtClean="0"/>
            <a:t>подразделение органа</a:t>
          </a:r>
          <a:endParaRPr lang="ru-RU" dirty="0"/>
        </a:p>
      </dgm:t>
    </dgm:pt>
    <dgm:pt modelId="{8F3BE13D-9F01-4A3C-9193-02423E0DC548}" type="parTrans" cxnId="{0997CE54-34CA-4F87-8C6A-BC42F7DEA0E7}">
      <dgm:prSet/>
      <dgm:spPr/>
      <dgm:t>
        <a:bodyPr/>
        <a:lstStyle/>
        <a:p>
          <a:endParaRPr lang="ru-RU"/>
        </a:p>
      </dgm:t>
    </dgm:pt>
    <dgm:pt modelId="{9BEC38F5-3E54-443D-B0BA-5E8E3A499CC0}" type="sibTrans" cxnId="{0997CE54-34CA-4F87-8C6A-BC42F7DEA0E7}">
      <dgm:prSet/>
      <dgm:spPr/>
      <dgm:t>
        <a:bodyPr/>
        <a:lstStyle/>
        <a:p>
          <a:endParaRPr lang="ru-RU"/>
        </a:p>
      </dgm:t>
    </dgm:pt>
    <dgm:pt modelId="{249FD9B3-458C-49FB-BFE4-6C29A9168C1C}">
      <dgm:prSet phldrT="[Текст]"/>
      <dgm:spPr/>
      <dgm:t>
        <a:bodyPr/>
        <a:lstStyle/>
        <a:p>
          <a:r>
            <a:rPr lang="ru-RU" dirty="0"/>
            <a:t>А\к подразделение </a:t>
          </a:r>
          <a:r>
            <a:rPr lang="ru-RU" dirty="0" smtClean="0"/>
            <a:t>регионального (муниципального) органа </a:t>
          </a:r>
          <a:r>
            <a:rPr lang="ru-RU" dirty="0"/>
            <a:t>– в а\к </a:t>
          </a:r>
          <a:r>
            <a:rPr lang="ru-RU" dirty="0" smtClean="0"/>
            <a:t>орган субъекта Российской Федерации</a:t>
          </a:r>
          <a:endParaRPr lang="ru-RU" dirty="0"/>
        </a:p>
      </dgm:t>
    </dgm:pt>
    <dgm:pt modelId="{CF136048-D093-4F09-A0CD-18EF61AB1AF0}" type="parTrans" cxnId="{72555577-0E94-40F3-A8B2-BEE25B626C09}">
      <dgm:prSet/>
      <dgm:spPr/>
      <dgm:t>
        <a:bodyPr/>
        <a:lstStyle/>
        <a:p>
          <a:endParaRPr lang="ru-RU"/>
        </a:p>
      </dgm:t>
    </dgm:pt>
    <dgm:pt modelId="{DB743D9A-5386-4B5A-A625-DEF4116C915E}" type="sibTrans" cxnId="{72555577-0E94-40F3-A8B2-BEE25B626C09}">
      <dgm:prSet/>
      <dgm:spPr/>
      <dgm:t>
        <a:bodyPr/>
        <a:lstStyle/>
        <a:p>
          <a:endParaRPr lang="ru-RU"/>
        </a:p>
      </dgm:t>
    </dgm:pt>
    <dgm:pt modelId="{728724ED-729E-418E-83CA-2C9E39C8E486}">
      <dgm:prSet phldrT="[Текст]"/>
      <dgm:spPr/>
      <dgm:t>
        <a:bodyPr/>
        <a:lstStyle/>
        <a:p>
          <a:r>
            <a:rPr lang="ru-RU" dirty="0"/>
            <a:t>А\к </a:t>
          </a:r>
          <a:r>
            <a:rPr lang="ru-RU" dirty="0" smtClean="0"/>
            <a:t>орган субъекта Российской Федерации – </a:t>
          </a:r>
          <a:br>
            <a:rPr lang="ru-RU" dirty="0" smtClean="0"/>
          </a:br>
          <a:r>
            <a:rPr lang="ru-RU" dirty="0" smtClean="0"/>
            <a:t>в </a:t>
          </a:r>
          <a:r>
            <a:rPr lang="ru-RU" dirty="0"/>
            <a:t>Минтруд России</a:t>
          </a:r>
        </a:p>
      </dgm:t>
    </dgm:pt>
    <dgm:pt modelId="{0D21522C-4F9F-42AC-8B98-4F1A1E503648}" type="parTrans" cxnId="{5F29D889-921C-4333-8F8F-BF9FCBDA6DCA}">
      <dgm:prSet/>
      <dgm:spPr/>
      <dgm:t>
        <a:bodyPr/>
        <a:lstStyle/>
        <a:p>
          <a:endParaRPr lang="ru-RU"/>
        </a:p>
      </dgm:t>
    </dgm:pt>
    <dgm:pt modelId="{A3537F63-A828-4250-B661-A16E3C6B976E}" type="sibTrans" cxnId="{5F29D889-921C-4333-8F8F-BF9FCBDA6DCA}">
      <dgm:prSet/>
      <dgm:spPr/>
      <dgm:t>
        <a:bodyPr/>
        <a:lstStyle/>
        <a:p>
          <a:endParaRPr lang="ru-RU"/>
        </a:p>
      </dgm:t>
    </dgm:pt>
    <dgm:pt modelId="{3E0CEE11-56CD-4E35-8754-06B2CF996811}" type="pres">
      <dgm:prSet presAssocID="{F93AA0CE-83EF-4A20-961B-517D22D04022}" presName="Name0" presStyleCnt="0">
        <dgm:presLayoutVars>
          <dgm:dir/>
          <dgm:animLvl val="lvl"/>
          <dgm:resizeHandles val="exact"/>
        </dgm:presLayoutVars>
      </dgm:prSet>
      <dgm:spPr/>
    </dgm:pt>
    <dgm:pt modelId="{BA27E0A6-0B65-4F76-8901-51DA90B198FB}" type="pres">
      <dgm:prSet presAssocID="{D8C73A0C-7BC7-4A0B-8D99-E75BBC22F8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9722A-82FE-4495-ACCD-3CED8799A64B}" type="pres">
      <dgm:prSet presAssocID="{9BEC38F5-3E54-443D-B0BA-5E8E3A499CC0}" presName="parTxOnlySpace" presStyleCnt="0"/>
      <dgm:spPr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09BF4-901B-44B3-9989-5B87AB993E3C}" type="pres">
      <dgm:prSet presAssocID="{DB743D9A-5386-4B5A-A625-DEF4116C915E}" presName="parTxOnlySpace" presStyleCnt="0"/>
      <dgm:spPr/>
    </dgm:pt>
    <dgm:pt modelId="{9C1696CB-0D27-4CF9-9002-11062BB148C4}" type="pres">
      <dgm:prSet presAssocID="{728724ED-729E-418E-83CA-2C9E39C8E48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3661A1-E582-4DC0-BD93-F9D460282177}" type="presOf" srcId="{F93AA0CE-83EF-4A20-961B-517D22D04022}" destId="{3E0CEE11-56CD-4E35-8754-06B2CF996811}" srcOrd="0" destOrd="0" presId="urn:microsoft.com/office/officeart/2005/8/layout/chevron1"/>
    <dgm:cxn modelId="{DA998CB3-1BA4-4528-ADE9-AA55049D3D65}" type="presOf" srcId="{728724ED-729E-418E-83CA-2C9E39C8E486}" destId="{9C1696CB-0D27-4CF9-9002-11062BB148C4}" srcOrd="0" destOrd="0" presId="urn:microsoft.com/office/officeart/2005/8/layout/chevron1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667BE906-6537-47B3-996C-AF2F021AD7B6}" type="presOf" srcId="{249FD9B3-458C-49FB-BFE4-6C29A9168C1C}" destId="{4E5F5378-C163-4EE3-9BD2-AB3470CB680C}" srcOrd="0" destOrd="0" presId="urn:microsoft.com/office/officeart/2005/8/layout/chevron1"/>
    <dgm:cxn modelId="{C4636E71-85B5-4206-B59A-8CC61021D858}" type="presOf" srcId="{D8C73A0C-7BC7-4A0B-8D99-E75BBC22F81F}" destId="{BA27E0A6-0B65-4F76-8901-51DA90B198FB}" srcOrd="0" destOrd="0" presId="urn:microsoft.com/office/officeart/2005/8/layout/chevron1"/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33A1317E-E6A5-4C49-8DB2-60234C907D64}" type="presParOf" srcId="{3E0CEE11-56CD-4E35-8754-06B2CF996811}" destId="{BA27E0A6-0B65-4F76-8901-51DA90B198FB}" srcOrd="0" destOrd="0" presId="urn:microsoft.com/office/officeart/2005/8/layout/chevron1"/>
    <dgm:cxn modelId="{6783C97D-183C-4248-AEFD-CC79E8060C8A}" type="presParOf" srcId="{3E0CEE11-56CD-4E35-8754-06B2CF996811}" destId="{58D9722A-82FE-4495-ACCD-3CED8799A64B}" srcOrd="1" destOrd="0" presId="urn:microsoft.com/office/officeart/2005/8/layout/chevron1"/>
    <dgm:cxn modelId="{981ECD4D-3063-4F7C-8D3D-6A578AA07CCE}" type="presParOf" srcId="{3E0CEE11-56CD-4E35-8754-06B2CF996811}" destId="{4E5F5378-C163-4EE3-9BD2-AB3470CB680C}" srcOrd="2" destOrd="0" presId="urn:microsoft.com/office/officeart/2005/8/layout/chevron1"/>
    <dgm:cxn modelId="{A6F733C3-ECC5-4598-8B0F-7CCC0B1C41D6}" type="presParOf" srcId="{3E0CEE11-56CD-4E35-8754-06B2CF996811}" destId="{2B609BF4-901B-44B3-9989-5B87AB993E3C}" srcOrd="3" destOrd="0" presId="urn:microsoft.com/office/officeart/2005/8/layout/chevron1"/>
    <dgm:cxn modelId="{A136F83C-28A2-4974-BEC2-3966C6249FB9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7E0A6-0B65-4F76-8901-51DA90B198FB}">
      <dsp:nvSpPr>
        <dsp:cNvPr id="0" name=""/>
        <dsp:cNvSpPr/>
      </dsp:nvSpPr>
      <dsp:spPr>
        <a:xfrm>
          <a:off x="3185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Физические лица обращаются в а\к подразделение</a:t>
          </a:r>
        </a:p>
      </dsp:txBody>
      <dsp:txXfrm>
        <a:off x="723185" y="0"/>
        <a:ext cx="2441315" cy="1440000"/>
      </dsp:txXfrm>
    </dsp:sp>
    <dsp:sp modelId="{4E5F5378-C163-4EE3-9BD2-AB3470CB680C}">
      <dsp:nvSpPr>
        <dsp:cNvPr id="0" name=""/>
        <dsp:cNvSpPr/>
      </dsp:nvSpPr>
      <dsp:spPr>
        <a:xfrm>
          <a:off x="3496369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А\к подразделение ТО и </a:t>
          </a:r>
          <a:r>
            <a:rPr lang="ru-RU" sz="1600" kern="1200" dirty="0" smtClean="0"/>
            <a:t>подведомственной организации  </a:t>
          </a:r>
          <a:r>
            <a:rPr lang="ru-RU" sz="1600" kern="1200" dirty="0"/>
            <a:t>– в а\к подразделения ЦА</a:t>
          </a:r>
        </a:p>
      </dsp:txBody>
      <dsp:txXfrm>
        <a:off x="4216369" y="0"/>
        <a:ext cx="2441315" cy="1440000"/>
      </dsp:txXfrm>
    </dsp:sp>
    <dsp:sp modelId="{9C1696CB-0D27-4CF9-9002-11062BB148C4}">
      <dsp:nvSpPr>
        <dsp:cNvPr id="0" name=""/>
        <dsp:cNvSpPr/>
      </dsp:nvSpPr>
      <dsp:spPr>
        <a:xfrm>
          <a:off x="6989553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А\к подразделения ЦА –    в Минтруд России</a:t>
          </a:r>
        </a:p>
      </dsp:txBody>
      <dsp:txXfrm>
        <a:off x="7709553" y="0"/>
        <a:ext cx="2441315" cy="144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7E0A6-0B65-4F76-8901-51DA90B198FB}">
      <dsp:nvSpPr>
        <dsp:cNvPr id="0" name=""/>
        <dsp:cNvSpPr/>
      </dsp:nvSpPr>
      <dsp:spPr>
        <a:xfrm>
          <a:off x="3185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Физические лица обращаются в а\к </a:t>
          </a:r>
          <a:r>
            <a:rPr lang="ru-RU" sz="1600" kern="1200" dirty="0" smtClean="0"/>
            <a:t>подразделение органа</a:t>
          </a:r>
          <a:endParaRPr lang="ru-RU" sz="1600" kern="1200" dirty="0"/>
        </a:p>
      </dsp:txBody>
      <dsp:txXfrm>
        <a:off x="723185" y="0"/>
        <a:ext cx="2441315" cy="1440000"/>
      </dsp:txXfrm>
    </dsp:sp>
    <dsp:sp modelId="{4E5F5378-C163-4EE3-9BD2-AB3470CB680C}">
      <dsp:nvSpPr>
        <dsp:cNvPr id="0" name=""/>
        <dsp:cNvSpPr/>
      </dsp:nvSpPr>
      <dsp:spPr>
        <a:xfrm>
          <a:off x="3496369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А\к подразделение </a:t>
          </a:r>
          <a:r>
            <a:rPr lang="ru-RU" sz="1600" kern="1200" dirty="0" smtClean="0"/>
            <a:t>регионального (муниципального) органа </a:t>
          </a:r>
          <a:r>
            <a:rPr lang="ru-RU" sz="1600" kern="1200" dirty="0"/>
            <a:t>– в а\к </a:t>
          </a:r>
          <a:r>
            <a:rPr lang="ru-RU" sz="1600" kern="1200" dirty="0" smtClean="0"/>
            <a:t>орган субъекта Российской Федерации</a:t>
          </a:r>
          <a:endParaRPr lang="ru-RU" sz="1600" kern="1200" dirty="0"/>
        </a:p>
      </dsp:txBody>
      <dsp:txXfrm>
        <a:off x="4216369" y="0"/>
        <a:ext cx="2441315" cy="1440000"/>
      </dsp:txXfrm>
    </dsp:sp>
    <dsp:sp modelId="{9C1696CB-0D27-4CF9-9002-11062BB148C4}">
      <dsp:nvSpPr>
        <dsp:cNvPr id="0" name=""/>
        <dsp:cNvSpPr/>
      </dsp:nvSpPr>
      <dsp:spPr>
        <a:xfrm>
          <a:off x="6989553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А\к </a:t>
          </a:r>
          <a:r>
            <a:rPr lang="ru-RU" sz="1600" kern="1200" dirty="0" smtClean="0"/>
            <a:t>орган субъекта Российской Федерации – </a:t>
          </a:r>
          <a:br>
            <a:rPr lang="ru-RU" sz="1600" kern="1200" dirty="0" smtClean="0"/>
          </a:br>
          <a:r>
            <a:rPr lang="ru-RU" sz="1600" kern="1200" dirty="0" smtClean="0"/>
            <a:t>в </a:t>
          </a:r>
          <a:r>
            <a:rPr lang="ru-RU" sz="1600" kern="1200" dirty="0"/>
            <a:t>Минтруд России</a:t>
          </a:r>
        </a:p>
      </dsp:txBody>
      <dsp:txXfrm>
        <a:off x="7709553" y="0"/>
        <a:ext cx="2441315" cy="144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1" y="2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r">
              <a:defRPr sz="1200"/>
            </a:lvl1pPr>
          </a:lstStyle>
          <a:p>
            <a:fld id="{CC991DAE-59F0-4EE8-B143-310E7B6E750C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0864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1" y="9440864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r">
              <a:defRPr sz="1200"/>
            </a:lvl1pPr>
          </a:lstStyle>
          <a:p>
            <a:fld id="{66ABE879-7013-4CF6-BFE0-243F47E63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164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9099" cy="4986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4"/>
            <a:ext cx="2949099" cy="4986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61EBA740-8F53-4D2F-850E-9DA3C22D37EA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3308"/>
            <a:ext cx="5444490" cy="3913614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0648"/>
            <a:ext cx="2949099" cy="49869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0648"/>
            <a:ext cx="2949099" cy="49869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72AB91AC-F021-4BDD-B911-C95536680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64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254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38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221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39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176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57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34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727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990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74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32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485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6402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2275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5923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9346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1746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2908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023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891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891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2222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462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6753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4747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486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8059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1091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9886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6495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5128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6800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57354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111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8149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26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49559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282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711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7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3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4" indent="0" algn="ctr">
              <a:buNone/>
              <a:defRPr sz="2000"/>
            </a:lvl2pPr>
            <a:lvl3pPr marL="914268" indent="0" algn="ctr">
              <a:buNone/>
              <a:defRPr sz="1900"/>
            </a:lvl3pPr>
            <a:lvl4pPr marL="1371403" indent="0" algn="ctr">
              <a:buNone/>
              <a:defRPr sz="1600"/>
            </a:lvl4pPr>
            <a:lvl5pPr marL="1828534" indent="0" algn="ctr">
              <a:buNone/>
              <a:defRPr sz="1600"/>
            </a:lvl5pPr>
            <a:lvl6pPr marL="2285668" indent="0" algn="ctr">
              <a:buNone/>
              <a:defRPr sz="1600"/>
            </a:lvl6pPr>
            <a:lvl7pPr marL="2742802" indent="0" algn="ctr">
              <a:buNone/>
              <a:defRPr sz="1600"/>
            </a:lvl7pPr>
            <a:lvl8pPr marL="3199936" indent="0" algn="ctr">
              <a:buNone/>
              <a:defRPr sz="1600"/>
            </a:lvl8pPr>
            <a:lvl9pPr marL="365707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32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64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3" y="365129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24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28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44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86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7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32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99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03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49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68" indent="0">
              <a:buNone/>
              <a:defRPr sz="2400"/>
            </a:lvl3pPr>
            <a:lvl4pPr marL="1371403" indent="0">
              <a:buNone/>
              <a:defRPr sz="2000"/>
            </a:lvl4pPr>
            <a:lvl5pPr marL="1828534" indent="0">
              <a:buNone/>
              <a:defRPr sz="2000"/>
            </a:lvl5pPr>
            <a:lvl6pPr marL="2285668" indent="0">
              <a:buNone/>
              <a:defRPr sz="2000"/>
            </a:lvl6pPr>
            <a:lvl7pPr marL="2742802" indent="0">
              <a:buNone/>
              <a:defRPr sz="2000"/>
            </a:lvl7pPr>
            <a:lvl8pPr marL="3199936" indent="0">
              <a:buNone/>
              <a:defRPr sz="2000"/>
            </a:lvl8pPr>
            <a:lvl9pPr marL="365707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04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8" tIns="45712" rIns="91428" bIns="4571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8" tIns="45712" rIns="91428" bIns="4571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A394-6E9B-4A08-A82A-2BF9BE6C8D89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54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6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3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2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6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4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2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remlin.ru/structure/additional/12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s://www.cbr.ru/finm_infrastructure/oper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AEA">
              <a:alpha val="5882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>
                <a:blip r:embed="rId3"/>
                <a:tile tx="0" ty="0" sx="100000" sy="100000" flip="none" algn="tl"/>
              </a:blip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09710"/>
            <a:ext cx="12192000" cy="17095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554" y="44104"/>
            <a:ext cx="4180176" cy="463163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374835" y="0"/>
            <a:ext cx="4502426" cy="469127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869213" y="5186733"/>
            <a:ext cx="5322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проектной деятельности 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государственной политики в сфере государственной и муниципальной службы Минтруда России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335790" y="0"/>
            <a:ext cx="3752850" cy="1628775"/>
            <a:chOff x="335790" y="0"/>
            <a:chExt cx="3752850" cy="162877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790" y="0"/>
              <a:ext cx="3752850" cy="1619250"/>
            </a:xfrm>
            <a:prstGeom prst="rect">
              <a:avLst/>
            </a:prstGeom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500188" y="0"/>
              <a:ext cx="2505075" cy="162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6FCAB66-8357-48CD-9431-D50F560AB628}"/>
              </a:ext>
            </a:extLst>
          </p:cNvPr>
          <p:cNvSpPr txBox="1"/>
          <p:nvPr/>
        </p:nvSpPr>
        <p:spPr>
          <a:xfrm>
            <a:off x="186945" y="5823167"/>
            <a:ext cx="26264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2022 г.</a:t>
            </a:r>
          </a:p>
        </p:txBody>
      </p:sp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9150" y="2462546"/>
            <a:ext cx="9297987" cy="117099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Антикоррупционное декларирование. </a:t>
            </a:r>
            <a:b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</a:b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Методические рекомендации </a:t>
            </a:r>
            <a:b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</a:b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Минтруда России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92340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/>
                </a:solidFill>
              </a:rPr>
              <a:t>Консультативная помощь</a:t>
            </a:r>
            <a:endParaRPr lang="ru-RU" sz="2400" b="1" dirty="0">
              <a:solidFill>
                <a:schemeClr val="accent6"/>
              </a:solidFill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C2B38FB8-59F8-4EB3-ADDE-352A012085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5537837"/>
              </p:ext>
            </p:extLst>
          </p:nvPr>
        </p:nvGraphicFramePr>
        <p:xfrm>
          <a:off x="658973" y="2467956"/>
          <a:ext cx="10874055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7" name="Схема 26">
            <a:extLst>
              <a:ext uri="{FF2B5EF4-FFF2-40B4-BE49-F238E27FC236}">
                <a16:creationId xmlns:a16="http://schemas.microsoft.com/office/drawing/2014/main" xmlns="" id="{C2B38FB8-59F8-4EB3-ADDE-352A012085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3580447"/>
              </p:ext>
            </p:extLst>
          </p:nvPr>
        </p:nvGraphicFramePr>
        <p:xfrm>
          <a:off x="658973" y="4696806"/>
          <a:ext cx="10874055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43F7F114-DAA9-433B-BA0E-74CBA7D94709}"/>
              </a:ext>
            </a:extLst>
          </p:cNvPr>
          <p:cNvSpPr/>
          <p:nvPr/>
        </p:nvSpPr>
        <p:spPr>
          <a:xfrm>
            <a:off x="1170939" y="4034242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5"/>
                </a:solidFill>
              </a:rPr>
              <a:t>Консультативная </a:t>
            </a:r>
            <a:r>
              <a:rPr lang="ru-RU" b="1" dirty="0">
                <a:solidFill>
                  <a:schemeClr val="accent5"/>
                </a:solidFill>
              </a:rPr>
              <a:t>помощь </a:t>
            </a:r>
            <a:r>
              <a:rPr lang="ru-RU" b="1" dirty="0" smtClean="0">
                <a:solidFill>
                  <a:schemeClr val="accent5"/>
                </a:solidFill>
              </a:rPr>
              <a:t>в контуре региональных и муниципальных органов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43F7F114-DAA9-433B-BA0E-74CBA7D94709}"/>
              </a:ext>
            </a:extLst>
          </p:cNvPr>
          <p:cNvSpPr/>
          <p:nvPr/>
        </p:nvSpPr>
        <p:spPr>
          <a:xfrm>
            <a:off x="1170940" y="1809230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5"/>
                </a:solidFill>
              </a:rPr>
              <a:t>Консультативная </a:t>
            </a:r>
            <a:r>
              <a:rPr lang="ru-RU" b="1" dirty="0">
                <a:solidFill>
                  <a:schemeClr val="accent5"/>
                </a:solidFill>
              </a:rPr>
              <a:t>помощь </a:t>
            </a:r>
            <a:r>
              <a:rPr lang="ru-RU" b="1" dirty="0" smtClean="0">
                <a:solidFill>
                  <a:schemeClr val="accent5"/>
                </a:solidFill>
              </a:rPr>
              <a:t>в контуре федеральных государственных органов (организаций)</a:t>
            </a:r>
            <a:endParaRPr lang="ru-RU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71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9F6AD2C-64AA-4932-9465-C76D422C964F}"/>
              </a:ext>
            </a:extLst>
          </p:cNvPr>
          <p:cNvSpPr/>
          <p:nvPr/>
        </p:nvSpPr>
        <p:spPr>
          <a:xfrm>
            <a:off x="365782" y="1566197"/>
            <a:ext cx="11448141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Сроки декларационной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кампании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2022 года: 1 (30) апреля 2022 года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соответственно;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настоящее время решения о переносе не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принимались;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Учитывать эпидемиологическую ситуацию при организации декларационной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кампании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D4A6927-D22F-4BCF-984E-0113AF1AAF52}"/>
              </a:ext>
            </a:extLst>
          </p:cNvPr>
          <p:cNvSpPr/>
          <p:nvPr/>
        </p:nvSpPr>
        <p:spPr>
          <a:xfrm>
            <a:off x="365782" y="3879851"/>
            <a:ext cx="11448141" cy="126312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Юридически значимым для декларационной кампании 2022 года является перечень должностей, имеющий силу по состоянию на 31 декабря 2021 г.;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ситуаций поступления / перевода с должности не в перечне на должность в перечень смотрим на актуальный перечень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6AD0E57-26F6-4FAD-99C0-3C2E8E6BCD94}"/>
              </a:ext>
            </a:extLst>
          </p:cNvPr>
          <p:cNvSpPr/>
          <p:nvPr/>
        </p:nvSpPr>
        <p:spPr>
          <a:xfrm>
            <a:off x="365782" y="5291803"/>
            <a:ext cx="11448141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Порядок представления справки утверждается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НПА;</a:t>
            </a:r>
            <a:endParaRPr lang="ru-RU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Представление справки в электронном виде по общему правилу не предусмотрено, главное, чтобы справка имела юридическую силу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EAB85F6B-5CA9-4D1C-AF80-3D1238382CE1}"/>
              </a:ext>
            </a:extLst>
          </p:cNvPr>
          <p:cNvSpPr/>
          <p:nvPr/>
        </p:nvSpPr>
        <p:spPr>
          <a:xfrm>
            <a:off x="365782" y="2723024"/>
            <a:ext cx="11448141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Нахождение лица на длительном лечении не освобождает от обязанности представить декларации. В этой связи если декларационная кампания закончилась, лицо прошло лечение, ему необходимо в разумные сроки исполнить обязанность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106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7A9EA3C-BF18-4558-9110-3136F69B6B09}"/>
              </a:ext>
            </a:extLst>
          </p:cNvPr>
          <p:cNvSpPr/>
          <p:nvPr/>
        </p:nvSpPr>
        <p:spPr>
          <a:xfrm>
            <a:off x="1286289" y="1723934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 печати справки формируются зоны со служебной информацией (штриховые коды и т.п.), нанесение каких-либо пометок на которые не допускается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Стрелка вправо 66">
            <a:extLst>
              <a:ext uri="{FF2B5EF4-FFF2-40B4-BE49-F238E27FC236}">
                <a16:creationId xmlns:a16="http://schemas.microsoft.com/office/drawing/2014/main" xmlns="" id="{BAE1F523-08E8-476C-92F6-36E216300465}"/>
              </a:ext>
            </a:extLst>
          </p:cNvPr>
          <p:cNvSpPr/>
          <p:nvPr/>
        </p:nvSpPr>
        <p:spPr>
          <a:xfrm>
            <a:off x="545400" y="1868473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2A8C333-4E37-4DB0-BE5C-910C10F8BEA2}"/>
              </a:ext>
            </a:extLst>
          </p:cNvPr>
          <p:cNvSpPr/>
          <p:nvPr/>
        </p:nvSpPr>
        <p:spPr>
          <a:xfrm>
            <a:off x="1286289" y="2910855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дефекты печати в виде полос, пятен (при дефектах барабана или картриджа принтера)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7" name="Стрелка вправо 68">
            <a:extLst>
              <a:ext uri="{FF2B5EF4-FFF2-40B4-BE49-F238E27FC236}">
                <a16:creationId xmlns:a16="http://schemas.microsoft.com/office/drawing/2014/main" xmlns="" id="{1DD59A94-2FB0-400E-A107-70B7118DEA81}"/>
              </a:ext>
            </a:extLst>
          </p:cNvPr>
          <p:cNvSpPr/>
          <p:nvPr/>
        </p:nvSpPr>
        <p:spPr>
          <a:xfrm>
            <a:off x="545400" y="3052792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A9AE9F2-9EA5-4D46-8640-4AF8E0C78B3D}"/>
              </a:ext>
            </a:extLst>
          </p:cNvPr>
          <p:cNvSpPr/>
          <p:nvPr/>
        </p:nvSpPr>
        <p:spPr>
          <a:xfrm>
            <a:off x="1286289" y="2425395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Для печати справок используется лазерный принтер, обеспечивающий качественную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Стрелка вправо 70">
            <a:extLst>
              <a:ext uri="{FF2B5EF4-FFF2-40B4-BE49-F238E27FC236}">
                <a16:creationId xmlns:a16="http://schemas.microsoft.com/office/drawing/2014/main" xmlns="" id="{149FB1F0-5A01-407C-AE60-6E72A4B906C6}"/>
              </a:ext>
            </a:extLst>
          </p:cNvPr>
          <p:cNvSpPr/>
          <p:nvPr/>
        </p:nvSpPr>
        <p:spPr>
          <a:xfrm>
            <a:off x="545400" y="2461934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400F1FD-DB89-43BD-9640-21FC7A31A34A}"/>
              </a:ext>
            </a:extLst>
          </p:cNvPr>
          <p:cNvSpPr/>
          <p:nvPr/>
        </p:nvSpPr>
        <p:spPr>
          <a:xfrm>
            <a:off x="1286289" y="3612315"/>
            <a:ext cx="10499312" cy="87538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допускается наличие подписи и пометок на линейных и двумерных штрих-кодах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(подпись на справке может быть поставлена в правом нижнем углу всех страниц, кроме последней: на последней странице подпись ставится в специально отведенном месте)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1" name="Стрелка вправо 72">
            <a:extLst>
              <a:ext uri="{FF2B5EF4-FFF2-40B4-BE49-F238E27FC236}">
                <a16:creationId xmlns:a16="http://schemas.microsoft.com/office/drawing/2014/main" xmlns="" id="{1F27F627-3B84-43F6-A0CD-3B45D4F105E2}"/>
              </a:ext>
            </a:extLst>
          </p:cNvPr>
          <p:cNvSpPr/>
          <p:nvPr/>
        </p:nvSpPr>
        <p:spPr>
          <a:xfrm>
            <a:off x="545400" y="3906546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E0D0F0D-0BA3-49F8-AFF0-46589B6D9E3B}"/>
              </a:ext>
            </a:extLst>
          </p:cNvPr>
          <p:cNvSpPr/>
          <p:nvPr/>
        </p:nvSpPr>
        <p:spPr>
          <a:xfrm>
            <a:off x="1286289" y="4613161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рукописные 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Стрелка вправо 77">
            <a:extLst>
              <a:ext uri="{FF2B5EF4-FFF2-40B4-BE49-F238E27FC236}">
                <a16:creationId xmlns:a16="http://schemas.microsoft.com/office/drawing/2014/main" xmlns="" id="{692F75AC-5867-4FEC-9EAE-73346E892BEE}"/>
              </a:ext>
            </a:extLst>
          </p:cNvPr>
          <p:cNvSpPr/>
          <p:nvPr/>
        </p:nvSpPr>
        <p:spPr>
          <a:xfrm>
            <a:off x="545400" y="4649700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784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0FDF76A-FF2A-47F2-8DC4-93E7642C63FE}"/>
              </a:ext>
            </a:extLst>
          </p:cNvPr>
          <p:cNvSpPr/>
          <p:nvPr/>
        </p:nvSpPr>
        <p:spPr>
          <a:xfrm>
            <a:off x="1286289" y="198188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Листы одной справки не следует менять или вставлять в другие справки, даже если они содержат идентичную информацию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Стрелка вправо 77">
            <a:extLst>
              <a:ext uri="{FF2B5EF4-FFF2-40B4-BE49-F238E27FC236}">
                <a16:creationId xmlns:a16="http://schemas.microsoft.com/office/drawing/2014/main" xmlns="" id="{FF0D650E-76E3-4D1E-AF45-C9FFEA49DD3F}"/>
              </a:ext>
            </a:extLst>
          </p:cNvPr>
          <p:cNvSpPr/>
          <p:nvPr/>
        </p:nvSpPr>
        <p:spPr>
          <a:xfrm>
            <a:off x="545400" y="212642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CCE9752-797B-47AA-8312-042562499172}"/>
              </a:ext>
            </a:extLst>
          </p:cNvPr>
          <p:cNvSpPr/>
          <p:nvPr/>
        </p:nvSpPr>
        <p:spPr>
          <a:xfrm>
            <a:off x="1286289" y="2915491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Справки не рекомендуется прошивать и фиксировать скрепкой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Стрелка вправо 77">
            <a:extLst>
              <a:ext uri="{FF2B5EF4-FFF2-40B4-BE49-F238E27FC236}">
                <a16:creationId xmlns:a16="http://schemas.microsoft.com/office/drawing/2014/main" xmlns="" id="{D9E3F76C-A1B9-49B7-9681-BD0C8BD0F2CF}"/>
              </a:ext>
            </a:extLst>
          </p:cNvPr>
          <p:cNvSpPr/>
          <p:nvPr/>
        </p:nvSpPr>
        <p:spPr>
          <a:xfrm>
            <a:off x="545400" y="2952029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67C7483-F4A7-45AF-A482-C3FA8339AD78}"/>
              </a:ext>
            </a:extLst>
          </p:cNvPr>
          <p:cNvSpPr/>
          <p:nvPr/>
        </p:nvSpPr>
        <p:spPr>
          <a:xfrm>
            <a:off x="1286289" y="3633098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Рекомендуется обеспечить печать справки и ее заверение в течение одного дня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Стрелка вправо 77">
            <a:extLst>
              <a:ext uri="{FF2B5EF4-FFF2-40B4-BE49-F238E27FC236}">
                <a16:creationId xmlns:a16="http://schemas.microsoft.com/office/drawing/2014/main" xmlns="" id="{CBD3577E-5ABB-4461-B036-5A197B45794D}"/>
              </a:ext>
            </a:extLst>
          </p:cNvPr>
          <p:cNvSpPr/>
          <p:nvPr/>
        </p:nvSpPr>
        <p:spPr>
          <a:xfrm>
            <a:off x="545400" y="3669637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2BA0F1C9-86FD-4CB4-99C3-E95A9BC9E9C3}"/>
              </a:ext>
            </a:extLst>
          </p:cNvPr>
          <p:cNvSpPr/>
          <p:nvPr/>
        </p:nvSpPr>
        <p:spPr>
          <a:xfrm>
            <a:off x="1286289" y="435070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рекомендуется осуществлять подмену листов справки, листами, напечатанными в иной момент времени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Стрелка вправо 77">
            <a:extLst>
              <a:ext uri="{FF2B5EF4-FFF2-40B4-BE49-F238E27FC236}">
                <a16:creationId xmlns:a16="http://schemas.microsoft.com/office/drawing/2014/main" xmlns="" id="{C46671BE-96A0-4142-9E1A-8BDE17F469C0}"/>
              </a:ext>
            </a:extLst>
          </p:cNvPr>
          <p:cNvSpPr/>
          <p:nvPr/>
        </p:nvSpPr>
        <p:spPr>
          <a:xfrm>
            <a:off x="545400" y="449524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402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0FDF76A-FF2A-47F2-8DC4-93E7642C63FE}"/>
              </a:ext>
            </a:extLst>
          </p:cNvPr>
          <p:cNvSpPr/>
          <p:nvPr/>
        </p:nvSpPr>
        <p:spPr>
          <a:xfrm>
            <a:off x="365857" y="1924659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рекомендуем печатать справку на листах формата А5, а также использовать двустороннюю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67C7483-F4A7-45AF-A482-C3FA8339AD78}"/>
              </a:ext>
            </a:extLst>
          </p:cNvPr>
          <p:cNvSpPr/>
          <p:nvPr/>
        </p:nvSpPr>
        <p:spPr>
          <a:xfrm>
            <a:off x="365857" y="3004511"/>
            <a:ext cx="11448000" cy="1437197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Невозможность подать справку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ситуативна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и достаточно вариативна, брачный договор не является уважительной и объективной причиной; согласие на обработку персональных данных не требуется;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руководителей государственных учреждений субъектов Российской Федерации и муниципальных учреждений порядок устанавливается соответствующим НПА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5ECB26EA-4A0F-4001-B68B-AE8A7E6BB5ED}"/>
              </a:ext>
            </a:extLst>
          </p:cNvPr>
          <p:cNvSpPr/>
          <p:nvPr/>
        </p:nvSpPr>
        <p:spPr>
          <a:xfrm>
            <a:off x="365857" y="246458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СПО «Справки БК» разработано ФСО России, а не Минтрудом России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A3A0C49D-7F29-424B-ACD4-634D062C79EA}"/>
              </a:ext>
            </a:extLst>
          </p:cNvPr>
          <p:cNvSpPr/>
          <p:nvPr/>
        </p:nvSpPr>
        <p:spPr>
          <a:xfrm>
            <a:off x="365857" y="4621634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Заявление о невозможности подкрепляются подтверждающими документами, общие фразы: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«не общаемся», «не поддерживаем контакт» должны оцениваться критически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Общие вопросы по представлению справки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B0232FD-B8F5-44B5-8205-4842917C7C1B}"/>
              </a:ext>
            </a:extLst>
          </p:cNvPr>
          <p:cNvSpPr/>
          <p:nvPr/>
        </p:nvSpPr>
        <p:spPr>
          <a:xfrm>
            <a:off x="365782" y="2529023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справка подается один раз; уточненная справка также подается один раз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7EB8C388-9136-402C-84B2-D06F614105F6}"/>
              </a:ext>
            </a:extLst>
          </p:cNvPr>
          <p:cNvSpPr/>
          <p:nvPr/>
        </p:nvSpPr>
        <p:spPr>
          <a:xfrm>
            <a:off x="365782" y="2981009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Уточненная справка подается в течение месяца со дня окончания декларационной кампании: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подать уточненную справку в период декларационной кампании нельзя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A1CAD9FE-DCC8-47B5-B5DC-F911FA71F79C}"/>
              </a:ext>
            </a:extLst>
          </p:cNvPr>
          <p:cNvSpPr/>
          <p:nvPr/>
        </p:nvSpPr>
        <p:spPr>
          <a:xfrm>
            <a:off x="365782" y="1429037"/>
            <a:ext cx="11448000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Справка распечатывается, подписывается и включается в личное дело (при наличии);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представление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.XSB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файла не отменяет необходимость представить справку в бумажном варианте (необходимо предусмотреть соответствующие положения в порядке представления справки)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FA0B7E28-D4BB-41DD-95AD-2C8CFDDEA442}"/>
              </a:ext>
            </a:extLst>
          </p:cNvPr>
          <p:cNvSpPr/>
          <p:nvPr/>
        </p:nvSpPr>
        <p:spPr>
          <a:xfrm>
            <a:off x="365782" y="4460982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Обязательные для приложения к справке документы предусмотрены для разделов 2 и 4, все остальное – факультативно и по желанию декларанта; все приложения приобщаются к справке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F4289B70-7A41-4D2B-B478-7472FFD3345A}"/>
              </a:ext>
            </a:extLst>
          </p:cNvPr>
          <p:cNvSpPr/>
          <p:nvPr/>
        </p:nvSpPr>
        <p:spPr>
          <a:xfrm>
            <a:off x="365782" y="5200968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приеме справки необходимо оценивать ее форму: сдана ли с использованием СПО версии от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2.5.0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C4EAC368-7188-4B3F-A53B-2CD54488722A}"/>
              </a:ext>
            </a:extLst>
          </p:cNvPr>
          <p:cNvSpPr/>
          <p:nvPr/>
        </p:nvSpPr>
        <p:spPr>
          <a:xfrm>
            <a:off x="365782" y="3720995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Представление уточненных сведений предусматривает повторное представление только справки, в которой не отражены или не полностью отражены какие-либо сведения либо имеются ошибки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EA622AD5-358E-4E7B-8283-DE90DEEFBE29}"/>
              </a:ext>
            </a:extLst>
          </p:cNvPr>
          <p:cNvSpPr/>
          <p:nvPr/>
        </p:nvSpPr>
        <p:spPr>
          <a:xfrm>
            <a:off x="365782" y="5652956"/>
            <a:ext cx="11448000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Сведения, представленные в период декларационной кампании служащим (работником), уволившимся до наступления срока размещения таких сведений, не подлежат опубликованию на официальном сайте в информационно-телекоммуникационной сети "Интернет"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635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Титульный лист декларации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629A2E5-72EC-4F03-BA4A-FE76CFE24889}"/>
              </a:ext>
            </a:extLst>
          </p:cNvPr>
          <p:cNvSpPr/>
          <p:nvPr/>
        </p:nvSpPr>
        <p:spPr>
          <a:xfrm>
            <a:off x="486937" y="3737244"/>
            <a:ext cx="1144814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«Самозанятый» это обыденное понимание; по факту это применение специального налогового режима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«Налог на профессиональный доход»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21094" y="2622244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«Титульной» является должность, при замещении которой возлагается обязанность представить декларацию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21096" y="1819669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СНИЛС с ноября 2013 года присваивается новорожденным в </a:t>
            </a:r>
            <a:r>
              <a:rPr lang="ru-RU" b="1" dirty="0" err="1">
                <a:solidFill>
                  <a:schemeClr val="accent5"/>
                </a:solidFill>
                <a:ea typeface="Calibri" panose="020F0502020204030204" pitchFamily="34" charset="0"/>
              </a:rPr>
              <a:t>беззаявительном</a:t>
            </a:r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 порядке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46002" y="254756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9772" y="163267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9772" y="256151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2D87CF2-8A17-46E0-86D4-67D5EA80784B}"/>
              </a:ext>
            </a:extLst>
          </p:cNvPr>
          <p:cNvSpPr/>
          <p:nvPr/>
        </p:nvSpPr>
        <p:spPr>
          <a:xfrm>
            <a:off x="486937" y="4918480"/>
            <a:ext cx="1144814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Информацию о том, что лицо зарегистрировано в качестве индивидуального предпринимателя необходимо указывать</a:t>
            </a:r>
            <a:endParaRPr lang="ru-RU" dirty="0"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A46EF2EC-C169-4276-A996-658939D8B307}"/>
              </a:ext>
            </a:extLst>
          </p:cNvPr>
          <p:cNvCxnSpPr/>
          <p:nvPr/>
        </p:nvCxnSpPr>
        <p:spPr>
          <a:xfrm>
            <a:off x="407899" y="4639357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130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9B22FB9D-5F64-4035-81E0-37E2AA2CEB23}"/>
              </a:ext>
            </a:extLst>
          </p:cNvPr>
          <p:cNvSpPr/>
          <p:nvPr/>
        </p:nvSpPr>
        <p:spPr>
          <a:xfrm>
            <a:off x="371929" y="3737431"/>
            <a:ext cx="11448141" cy="648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Цифровые финансовые активы, утилитарные цифровые права и цифровая валюта с неоднородными признаками отражаются отдельными позициями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DEF0DF8A-BDB4-438A-861F-716730737D2A}"/>
              </a:ext>
            </a:extLst>
          </p:cNvPr>
          <p:cNvSpPr/>
          <p:nvPr/>
        </p:nvSpPr>
        <p:spPr>
          <a:xfrm>
            <a:off x="371929" y="2515162"/>
            <a:ext cx="11448141" cy="1008000"/>
          </a:xfrm>
          <a:prstGeom prst="rect">
            <a:avLst/>
          </a:prstGeom>
          <a:noFill/>
          <a:ln w="19050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 цифровой валюте не относятся бонусные баллы, бонусы на накопительных дисконтных картах, начисленные банками и иными организациями за пользование их услугами, в том числе в виде денежных средств («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кешбэк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сервис»)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854BBF10-56F9-4182-8AD3-B983CF9B813A}"/>
              </a:ext>
            </a:extLst>
          </p:cNvPr>
          <p:cNvSpPr/>
          <p:nvPr/>
        </p:nvSpPr>
        <p:spPr>
          <a:xfrm>
            <a:off x="371929" y="1580893"/>
            <a:ext cx="11448141" cy="720000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Необходимо самостоятельно ознакомиться с Федеральным законом от 2 августа 2019 г. № 259-ФЗ и Федеральным законом от 31 июля 2020 г. № 259-ФЗ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B81E59FD-58BA-4C6F-ADDC-9E61D8E6BE9E}"/>
              </a:ext>
            </a:extLst>
          </p:cNvPr>
          <p:cNvSpPr/>
          <p:nvPr/>
        </p:nvSpPr>
        <p:spPr>
          <a:xfrm>
            <a:off x="371929" y="4599699"/>
            <a:ext cx="11448141" cy="1008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Уведомления подавались в применимых ситуациях до 30 июня 2021 года включительно; </a:t>
            </a:r>
          </a:p>
          <a:p>
            <a:r>
              <a:rPr lang="ru-RU" dirty="0">
                <a:solidFill>
                  <a:schemeClr val="accent5"/>
                </a:solidFill>
              </a:rPr>
              <a:t>с 1 июля 2021 года вступили в силу изменения в форму справки и подготовлена обновленная версия </a:t>
            </a:r>
          </a:p>
          <a:p>
            <a:r>
              <a:rPr lang="ru-RU" dirty="0">
                <a:solidFill>
                  <a:schemeClr val="accent5"/>
                </a:solidFill>
              </a:rPr>
              <a:t>СПО «Справки БК» (</a:t>
            </a:r>
            <a:r>
              <a:rPr lang="en-US" dirty="0">
                <a:solidFill>
                  <a:schemeClr val="accent5"/>
                </a:solidFill>
                <a:hlinkClick r:id="rId4"/>
              </a:rPr>
              <a:t>http://www.kremlin.ru/structure/additional/12</a:t>
            </a:r>
            <a:r>
              <a:rPr lang="ru-RU" dirty="0">
                <a:solidFill>
                  <a:schemeClr val="accent5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966564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946E44A-3C5E-4A5C-A31A-DE87A5919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630" y="1357918"/>
            <a:ext cx="7442740" cy="54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08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365758" y="4421255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Иные доходы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365760" y="2480927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r>
              <a:rPr lang="ru-RU" b="1" dirty="0"/>
              <a:t>Доходы, предусмотренные строками 1-5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219513" y="3321482"/>
            <a:ext cx="6120000" cy="73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Как правило, организации (физические лица) являются одновременно налоговыми агентами, на которых возложены обязанности по исчислению, удержанию у налогоплательщика и перечислению налогов 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231799" y="5270612"/>
            <a:ext cx="6120000" cy="492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1400" b="1" dirty="0">
                <a:solidFill>
                  <a:schemeClr val="accent5"/>
                </a:solidFill>
              </a:rPr>
              <a:t>Некоторые доходы могут не облагаются налогом или лицо обязано самостоятельно уплатить налог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365758" y="1647446"/>
            <a:ext cx="109860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Понятие «доход» в антикоррупционном законодательстве не тождественно понятию «доход» в налоговом законодательстве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96A600A-2A59-40AD-9CCD-1FC3B6DF4D8B}"/>
              </a:ext>
            </a:extLst>
          </p:cNvPr>
          <p:cNvSpPr/>
          <p:nvPr/>
        </p:nvSpPr>
        <p:spPr>
          <a:xfrm>
            <a:off x="4222715" y="2486865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ФНС России, ПФР России, Банк России, организации (физические лица), которые выплачивают денежные средства декларанту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FE0413C-2314-4FAF-AAC1-48ED7F0B600C}"/>
              </a:ext>
            </a:extLst>
          </p:cNvPr>
          <p:cNvSpPr/>
          <p:nvPr/>
        </p:nvSpPr>
        <p:spPr>
          <a:xfrm>
            <a:off x="4222715" y="4430056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От физических или юридических лиц</a:t>
            </a:r>
          </a:p>
        </p:txBody>
      </p:sp>
    </p:spTree>
    <p:extLst>
      <p:ext uri="{BB962C8B-B14F-4D97-AF65-F5344CB8AC3E}">
        <p14:creationId xmlns:p14="http://schemas.microsoft.com/office/powerpoint/2010/main" val="3576001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Полномочия Минтруда России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и антикоррупционные требования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3BF9FBB-95A8-4444-AA47-0FCFC9E336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18840"/>
          <a:stretch/>
        </p:blipFill>
        <p:spPr>
          <a:xfrm>
            <a:off x="382999" y="2496207"/>
            <a:ext cx="3255633" cy="3302817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8C288374-CEA7-4E96-8FA3-EC89CB952D5C}"/>
              </a:ext>
            </a:extLst>
          </p:cNvPr>
          <p:cNvSpPr/>
          <p:nvPr/>
        </p:nvSpPr>
        <p:spPr>
          <a:xfrm>
            <a:off x="5572031" y="3707514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Издание инструктивно-методических материалов по вопросам противодействия коррупции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AD3203D8-C1D7-4609-B0E7-F845B94F102E}"/>
              </a:ext>
            </a:extLst>
          </p:cNvPr>
          <p:cNvSpPr/>
          <p:nvPr/>
        </p:nvSpPr>
        <p:spPr>
          <a:xfrm>
            <a:off x="5572032" y="2566187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Оказание консультативной и методической помощи в реализации требований антикоррупционного законодательства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12D69DEF-B993-44FC-9629-3AFBF3386676}"/>
              </a:ext>
            </a:extLst>
          </p:cNvPr>
          <p:cNvSpPr/>
          <p:nvPr/>
        </p:nvSpPr>
        <p:spPr>
          <a:xfrm>
            <a:off x="5572032" y="4906314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Консультативно-методическое обеспечение мер, направленных на предупреждение коррупции в организациях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B5FE7C0A-D1E8-48D3-8FC5-F6200E84B79A}"/>
              </a:ext>
            </a:extLst>
          </p:cNvPr>
          <p:cNvCxnSpPr/>
          <p:nvPr/>
        </p:nvCxnSpPr>
        <p:spPr>
          <a:xfrm>
            <a:off x="4196939" y="3553284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xmlns="" id="{7F09EB5E-447D-45E3-B267-1CF4A7BAC88E}"/>
              </a:ext>
            </a:extLst>
          </p:cNvPr>
          <p:cNvCxnSpPr/>
          <p:nvPr/>
        </p:nvCxnSpPr>
        <p:spPr>
          <a:xfrm>
            <a:off x="4158838" y="4673972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0DDFF4D-277F-4499-B6BE-2C1FFC1282E7}"/>
              </a:ext>
            </a:extLst>
          </p:cNvPr>
          <p:cNvSpPr txBox="1"/>
          <p:nvPr/>
        </p:nvSpPr>
        <p:spPr>
          <a:xfrm>
            <a:off x="4240709" y="251197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B16F6AF-D322-44FE-B35B-A35FD612411A}"/>
              </a:ext>
            </a:extLst>
          </p:cNvPr>
          <p:cNvSpPr txBox="1"/>
          <p:nvPr/>
        </p:nvSpPr>
        <p:spPr>
          <a:xfrm>
            <a:off x="4240709" y="364130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199D43F-4EEB-4FF3-9AFA-08E82CB8B597}"/>
              </a:ext>
            </a:extLst>
          </p:cNvPr>
          <p:cNvSpPr txBox="1"/>
          <p:nvPr/>
        </p:nvSpPr>
        <p:spPr>
          <a:xfrm>
            <a:off x="4240709" y="484583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982369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1572031" y="266905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Доход, полученный в цифровой валюте,  стоимость которой определяется в иностранной валюте, указывается в рублях  путем  пересчета стоимости полученной цифровой валюты, выраженной в иностранной  валюте,  в рубли по курсу Банка России, установленному на дату получения дохода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543641" y="1747193"/>
            <a:ext cx="2083445" cy="638772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Раздел 1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829877" y="291610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1572030" y="402320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  случае указания дохода от продажи цифрового финансового актива, цифровых  прав и цифровой валюты дополнительно указываются дата отчуждения, сведения об операторе информационной системы (инвестиционной платформы) и вид цифровой валюты</a:t>
            </a:r>
          </a:p>
        </p:txBody>
      </p:sp>
      <p:sp>
        <p:nvSpPr>
          <p:cNvPr id="23" name="Нашивка 22"/>
          <p:cNvSpPr/>
          <p:nvPr/>
        </p:nvSpPr>
        <p:spPr>
          <a:xfrm>
            <a:off x="829876" y="427025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13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E7174448-1459-45DE-9B7D-1EFEF5B0034A}"/>
              </a:ext>
            </a:extLst>
          </p:cNvPr>
          <p:cNvSpPr/>
          <p:nvPr/>
        </p:nvSpPr>
        <p:spPr>
          <a:xfrm>
            <a:off x="372000" y="1600472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Служащий может применять «Налог на профессиональный доход» только в отношении сдачи в аренду (наем) жилых помещений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письмо Минтруда России от 19.04.2021 №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28-6/10/В-4623)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3ED6C75B-DC63-4B6C-9723-EDE6679330DC}"/>
              </a:ext>
            </a:extLst>
          </p:cNvPr>
          <p:cNvSpPr/>
          <p:nvPr/>
        </p:nvSpPr>
        <p:spPr>
          <a:xfrm>
            <a:off x="372000" y="2317600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Больничные и проч. аналогичные выплаты необходимо указывать (до вычета налога);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информацию можно узнать в личном кабинете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ФСС или в ЕПГУ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38A824EF-A3F3-4300-8E77-6EBF1DE59C15}"/>
              </a:ext>
            </a:extLst>
          </p:cNvPr>
          <p:cNvSpPr/>
          <p:nvPr/>
        </p:nvSpPr>
        <p:spPr>
          <a:xfrm>
            <a:off x="372000" y="3088362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определении необходимости отражения дохода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смотрим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на то, кто является собственником, а не на чей счет они зачислены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1608755A-AA19-4AEB-B689-83342364B323}"/>
              </a:ext>
            </a:extLst>
          </p:cNvPr>
          <p:cNvSpPr/>
          <p:nvPr/>
        </p:nvSpPr>
        <p:spPr>
          <a:xfrm>
            <a:off x="372000" y="3852742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выигрышей в лотерею и проч.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выигрыш целиком: без вычета, например, ставки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614E81C1-F210-486D-8147-6D30073CE0C5}"/>
              </a:ext>
            </a:extLst>
          </p:cNvPr>
          <p:cNvSpPr/>
          <p:nvPr/>
        </p:nvSpPr>
        <p:spPr>
          <a:xfrm>
            <a:off x="372000" y="4324674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Страховые выплаты подлежат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EF32A803-08F3-4D68-A938-BE733808E411}"/>
              </a:ext>
            </a:extLst>
          </p:cNvPr>
          <p:cNvSpPr/>
          <p:nvPr/>
        </p:nvSpPr>
        <p:spPr>
          <a:xfrm>
            <a:off x="372000" y="4767048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отражении дохода ориентируемся на правоустанавливающие документы: если в договоре несколько объектов и сумма одна, то отражаем одной позицией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D16A3FAB-C30E-40E6-B4A7-EF8A30784A85}"/>
              </a:ext>
            </a:extLst>
          </p:cNvPr>
          <p:cNvSpPr/>
          <p:nvPr/>
        </p:nvSpPr>
        <p:spPr>
          <a:xfrm>
            <a:off x="372000" y="5513926"/>
            <a:ext cx="11448000" cy="931808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дохода от ценных бумаг указываем положительный финансовый результат: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НДФЛ не позиция «Доход», а позиция «Налогооблагаемая база»;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ценных бумаг, в т.ч. в рамках ИИС, необходимо узнавать у брокера или управляющей компании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38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372000" y="5923879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части компенсаций общее правило: если есть отчетность, то не доход, если отчетности нет, то доход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61CD53CB-48CE-46A3-937C-05A98CC775DA}"/>
              </a:ext>
            </a:extLst>
          </p:cNvPr>
          <p:cNvSpPr/>
          <p:nvPr/>
        </p:nvSpPr>
        <p:spPr>
          <a:xfrm>
            <a:off x="372000" y="408200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сдачи квартиры в аренду подлежит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D7C57DFD-96A5-4AFF-BD9E-E20B7979AE61}"/>
              </a:ext>
            </a:extLst>
          </p:cNvPr>
          <p:cNvSpPr/>
          <p:nvPr/>
        </p:nvSpPr>
        <p:spPr>
          <a:xfrm>
            <a:off x="372000" y="4663725"/>
            <a:ext cx="11448000" cy="1038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Участие декларанта в конкурсах с подарками не требует отражения информации о полученном в натуральной форме подарка, если натуральная форма предусмотрена соответствующими правилами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п.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63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5A0DD77-EE0B-482D-B551-D08CD00F32EE}"/>
              </a:ext>
            </a:extLst>
          </p:cNvPr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FBE14B0C-23D9-47D9-8C88-6C9B46D4013A}"/>
              </a:ext>
            </a:extLst>
          </p:cNvPr>
          <p:cNvSpPr/>
          <p:nvPr/>
        </p:nvSpPr>
        <p:spPr>
          <a:xfrm>
            <a:off x="372000" y="1449009"/>
            <a:ext cx="11448000" cy="10318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Государственный сертификат на материнский (семейный) капитал указывается в случае если в отчетном периоде служащий (работник) или его супруга (супруг) распорядился средствами материнского (семейного) капитала в полном объеме либо частично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745831D2-A991-4059-9919-BFC6BAB0FF89}"/>
              </a:ext>
            </a:extLst>
          </p:cNvPr>
          <p:cNvSpPr/>
          <p:nvPr/>
        </p:nvSpPr>
        <p:spPr>
          <a:xfrm>
            <a:off x="372000" y="270256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Денежные средства в виде кредитов (займов) в разделе 1 справки не указываются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D61EC0BD-470A-4614-9AA2-A3C248C380C5}"/>
              </a:ext>
            </a:extLst>
          </p:cNvPr>
          <p:cNvSpPr/>
          <p:nvPr/>
        </p:nvSpPr>
        <p:spPr>
          <a:xfrm>
            <a:off x="372000" y="3284285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Денежные средства в виде переводов между своими счетами, по общему правилу, в разделе 1 справки не указываются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591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61CD53CB-48CE-46A3-937C-05A98CC775DA}"/>
              </a:ext>
            </a:extLst>
          </p:cNvPr>
          <p:cNvSpPr/>
          <p:nvPr/>
        </p:nvSpPr>
        <p:spPr>
          <a:xfrm>
            <a:off x="372000" y="5217706"/>
            <a:ext cx="11448000" cy="118308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Методических рекомендациях предусмотрены положения относительно федеральных нормативных правовых актов и соответствующих выплат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отношении региональных, муниципальных выплат или гарантий, предоставляемых организацией самостоятельно, необходимо использовать аналогичные подходы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6448181-AE7B-458A-BF9B-5D926C422565}"/>
              </a:ext>
            </a:extLst>
          </p:cNvPr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1621B3E5-E5C5-4EFB-AFD4-DCD5659DB8FF}"/>
              </a:ext>
            </a:extLst>
          </p:cNvPr>
          <p:cNvSpPr/>
          <p:nvPr/>
        </p:nvSpPr>
        <p:spPr>
          <a:xfrm>
            <a:off x="372000" y="2555589"/>
            <a:ext cx="11448000" cy="240791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Возвращенные (или предоставленные) денежные средства на покупку товаров, работ и услуг для третьих лиц не являются доходом, если факт такой оплаты может быть подтвержден (ситуация с родительским комитетом).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«Возвратность» денежных средств может быть подтверждена декларантом любым способом, в противном случае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презюмируется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, что средства не являются возвратными.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Подтверждающие доход документы в обязательном порядке не прикладываются;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обязательные документы предусмотрены в разделах 2 и 4 справки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A436664D-7326-4D72-86C5-9154120D14A9}"/>
              </a:ext>
            </a:extLst>
          </p:cNvPr>
          <p:cNvSpPr/>
          <p:nvPr/>
        </p:nvSpPr>
        <p:spPr>
          <a:xfrm>
            <a:off x="372000" y="1653391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разделе 1 указывается любой доход вне зависимости от размера, в т.ч. полученный в качестве подарка на день рождения или иной праздник (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16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п. 60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995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451672" y="2453602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Данный раздел заполняется только в случае отдельных сделок, совершенных в отчетном периоде, расходы по которым превышают трехгодовой общий доход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971428D-EA20-47AD-9592-A513CF257B60}"/>
              </a:ext>
            </a:extLst>
          </p:cNvPr>
          <p:cNvSpPr/>
          <p:nvPr/>
        </p:nvSpPr>
        <p:spPr>
          <a:xfrm>
            <a:off x="451672" y="3245186"/>
            <a:ext cx="11253600" cy="461652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Заполнение раздела при отсутствии оснований не является правонарушением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A21A202-D80E-4B30-91A6-E44BF58B3B08}"/>
              </a:ext>
            </a:extLst>
          </p:cNvPr>
          <p:cNvSpPr/>
          <p:nvPr/>
        </p:nvSpPr>
        <p:spPr>
          <a:xfrm>
            <a:off x="451672" y="3772540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Доход несовершеннолетнего ребенка при расчете общего дохода не учитывается, но может являться источником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1645C8C-5B42-4629-8778-239E00A2C853}"/>
              </a:ext>
            </a:extLst>
          </p:cNvPr>
          <p:cNvSpPr/>
          <p:nvPr/>
        </p:nvSpPr>
        <p:spPr>
          <a:xfrm>
            <a:off x="451672" y="4569999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Общий доход рассчитывается только в случае, если на момент совершения сделки, уже три отчетных периода как декларанты находятся в браке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B5791623-FFCE-493F-800B-28FF829D1779}"/>
              </a:ext>
            </a:extLst>
          </p:cNvPr>
          <p:cNvSpPr/>
          <p:nvPr/>
        </p:nvSpPr>
        <p:spPr>
          <a:xfrm>
            <a:off x="451672" y="5371762"/>
            <a:ext cx="11253600" cy="73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супругой (супругом) служащего (работника) сделка совершена до брака,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85F6F976-1C05-4F13-953C-3E8883ABD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943" y="1424427"/>
            <a:ext cx="7743825" cy="97155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5E0B3D5-E96E-43E1-8B36-660598E43CBA}"/>
              </a:ext>
            </a:extLst>
          </p:cNvPr>
          <p:cNvSpPr/>
          <p:nvPr/>
        </p:nvSpPr>
        <p:spPr>
          <a:xfrm>
            <a:off x="451672" y="6178490"/>
            <a:ext cx="11253600" cy="46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лицом сделка совершена до поступления на службу (работу),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234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1572031" y="381371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   отношении   цифровых   финансовых   активов  в  качестве  основания приобретения  указываются  реквизиты записи о цифровых финансовых активах в информационной системе, в которой осуществляется выпуск цифровых финансовых активов, и прикладывается выписка из данной информационной системы</a:t>
            </a:r>
          </a:p>
          <a:p>
            <a:endParaRPr lang="ru-RU" dirty="0">
              <a:solidFill>
                <a:schemeClr val="accent5"/>
              </a:solidFill>
            </a:endParaRPr>
          </a:p>
          <a:p>
            <a:r>
              <a:rPr lang="ru-RU" dirty="0">
                <a:solidFill>
                  <a:schemeClr val="accent5"/>
                </a:solidFill>
              </a:rPr>
              <a:t>В   отношении   цифровой   валюты  в  качестве  основания  приобретения указываются  идентификационный  номер  и  дата  транзакции и прикладывается выписка о транзакции при ее наличии по применимому </a:t>
            </a:r>
            <a:r>
              <a:rPr lang="ru-RU" dirty="0" smtClean="0">
                <a:solidFill>
                  <a:schemeClr val="accent5"/>
                </a:solidFill>
              </a:rPr>
              <a:t>праву</a:t>
            </a:r>
            <a:endParaRPr lang="ru-RU" dirty="0">
              <a:solidFill>
                <a:schemeClr val="accent5"/>
              </a:solidFill>
            </a:endParaRPr>
          </a:p>
          <a:p>
            <a:endParaRPr lang="ru-RU" dirty="0">
              <a:solidFill>
                <a:schemeClr val="accent5"/>
              </a:solidFill>
            </a:endParaRPr>
          </a:p>
          <a:p>
            <a:r>
              <a:rPr lang="ru-RU" dirty="0">
                <a:solidFill>
                  <a:schemeClr val="accent5"/>
                </a:solidFill>
              </a:rPr>
              <a:t>В  отношении  сделок  по  приобретению  цифровых  финансовых  активов и цифровой   валюты   к  справке  прилагаются  документы  (при  их  наличии), подтверждающие  сумму сделки и (или) содержащие информацию о второй стороне сделки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543641" y="1747193"/>
            <a:ext cx="2083445" cy="638772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Раздел 2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829876" y="291610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829876" y="4220735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829876" y="5389135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353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BD0D39DA-F9BF-43C5-96CA-440FA7E364DE}"/>
              </a:ext>
            </a:extLst>
          </p:cNvPr>
          <p:cNvSpPr/>
          <p:nvPr/>
        </p:nvSpPr>
        <p:spPr>
          <a:xfrm>
            <a:off x="367698" y="6320782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Заполненный раздел 2 справки не является сам по себе основанием для осуществления контроля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07F68C5F-6FD4-429B-BEAD-77BDC79333C8}"/>
              </a:ext>
            </a:extLst>
          </p:cNvPr>
          <p:cNvSpPr/>
          <p:nvPr/>
        </p:nvSpPr>
        <p:spPr>
          <a:xfrm>
            <a:off x="367698" y="4888209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Копии документов предоставляются с учетом положения сноски к разделу 2 справки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3ADC29C7-9B33-41A5-AB85-E4D5182DF472}"/>
              </a:ext>
            </a:extLst>
          </p:cNvPr>
          <p:cNvSpPr/>
          <p:nvPr/>
        </p:nvSpPr>
        <p:spPr>
          <a:xfrm>
            <a:off x="367698" y="5460495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Из трехгодового общего дохода не вычитаем никакие расходы: ни на ЖКХ, ни на еду, ни на что-то еще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(если есть обоснованные сомнения, то проводим контроль)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FD14EAB9-90E6-4AFC-8508-4A9C75B12D31}"/>
              </a:ext>
            </a:extLst>
          </p:cNvPr>
          <p:cNvSpPr/>
          <p:nvPr/>
        </p:nvSpPr>
        <p:spPr>
          <a:xfrm>
            <a:off x="367698" y="1435006"/>
            <a:ext cx="11448000" cy="130434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случае приобретения служащим (работником) и его супругой (супругом) соответствующего объекта имущества в долевую собственность (не определен единственный покупатель в договоре) данный раздел заполняется в справках обоих лиц (аналогично в отношении несовершеннолетних детей). При этом в графе "Сумма сделки" применимых справок рекомендуется указывать полную стоимость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B5B7FE2D-7435-445C-BD56-A6BF4C4885F7}"/>
              </a:ext>
            </a:extLst>
          </p:cNvPr>
          <p:cNvSpPr/>
          <p:nvPr/>
        </p:nvSpPr>
        <p:spPr>
          <a:xfrm>
            <a:off x="367698" y="2951637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отношении ценных бумаг смотрим на стоимость их приобретения, а не номинальную стоимость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(для анализа можно пользоваться открытыми источниками)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9007C3C-D381-45C7-A244-2F2C0228136A}"/>
              </a:ext>
            </a:extLst>
          </p:cNvPr>
          <p:cNvSpPr/>
          <p:nvPr/>
        </p:nvSpPr>
        <p:spPr>
          <a:xfrm>
            <a:off x="367698" y="3811923"/>
            <a:ext cx="11448000" cy="86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Федеральным законом № 230-ФЗ предусмотрен конкретный перечень сделок, которые требуют отражения в справке.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определении стоимости смотрим на объект приобретения, дополнительные услуги / товары не учитываются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643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7" name="Пятиугольник 36"/>
          <p:cNvSpPr/>
          <p:nvPr/>
        </p:nvSpPr>
        <p:spPr>
          <a:xfrm>
            <a:off x="330827" y="2521369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Недвижимое имущество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9B7BF6A-2C3F-4877-9F5B-A779AC7056C9}"/>
              </a:ext>
            </a:extLst>
          </p:cNvPr>
          <p:cNvSpPr/>
          <p:nvPr/>
        </p:nvSpPr>
        <p:spPr>
          <a:xfrm>
            <a:off x="3088976" y="2509415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Росреестр  (сведения, содержащиеся в ЕГРН)</a:t>
            </a:r>
            <a:br>
              <a:rPr lang="ru-RU" dirty="0">
                <a:solidFill>
                  <a:schemeClr val="accent5"/>
                </a:solidFill>
              </a:rPr>
            </a:br>
            <a:r>
              <a:rPr lang="ru-RU" dirty="0">
                <a:solidFill>
                  <a:schemeClr val="accent5"/>
                </a:solidFill>
              </a:rPr>
              <a:t>Специальные основания возникновения собственности (наследство, пай, проч.)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ACD7E94-75D7-4CD1-AD83-B28134F15632}"/>
              </a:ext>
            </a:extLst>
          </p:cNvPr>
          <p:cNvSpPr/>
          <p:nvPr/>
        </p:nvSpPr>
        <p:spPr>
          <a:xfrm>
            <a:off x="3088976" y="3358385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Каждый объект отдельно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F5E7C5A-E890-45AE-8804-3565FCB3919D}"/>
              </a:ext>
            </a:extLst>
          </p:cNvPr>
          <p:cNvSpPr/>
          <p:nvPr/>
        </p:nvSpPr>
        <p:spPr>
          <a:xfrm>
            <a:off x="3088976" y="3869471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Совместная собственность указывается по официальным документам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C296211-1FAB-40A9-B368-5BF631A39B34}"/>
              </a:ext>
            </a:extLst>
          </p:cNvPr>
          <p:cNvSpPr/>
          <p:nvPr/>
        </p:nvSpPr>
        <p:spPr>
          <a:xfrm>
            <a:off x="3088976" y="4380557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Общая долевая собственность МКД или садоводства (огородничества) 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 указывается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B050EF4-9FD5-4E10-8539-2E42F607D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1399445"/>
            <a:ext cx="7781925" cy="962025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B3788D6A-68D5-44CA-BD5D-97F27FAB5D65}"/>
              </a:ext>
            </a:extLst>
          </p:cNvPr>
          <p:cNvSpPr/>
          <p:nvPr/>
        </p:nvSpPr>
        <p:spPr>
          <a:xfrm>
            <a:off x="3088976" y="5230641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Земля под МКД не указывается, даже если лицо выделило себе право собственности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E20A2D63-2214-4EB4-A65F-5C07E111C999}"/>
              </a:ext>
            </a:extLst>
          </p:cNvPr>
          <p:cNvSpPr/>
          <p:nvPr/>
        </p:nvSpPr>
        <p:spPr>
          <a:xfrm>
            <a:off x="3088976" y="6080725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Если имущество приобретено, но право собственности не зарегистрировано (отсутствуют специальные основания), то отражается в пользовании</a:t>
            </a:r>
          </a:p>
        </p:txBody>
      </p:sp>
    </p:spTree>
    <p:extLst>
      <p:ext uri="{BB962C8B-B14F-4D97-AF65-F5344CB8AC3E}">
        <p14:creationId xmlns:p14="http://schemas.microsoft.com/office/powerpoint/2010/main" val="1384887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24" name="Пятиугольник 23"/>
          <p:cNvSpPr/>
          <p:nvPr/>
        </p:nvSpPr>
        <p:spPr>
          <a:xfrm>
            <a:off x="337178" y="2634684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Транспортное средство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6A3D5DD-B8EF-4AA8-AAE8-25AA059E7F4D}"/>
              </a:ext>
            </a:extLst>
          </p:cNvPr>
          <p:cNvSpPr/>
          <p:nvPr/>
        </p:nvSpPr>
        <p:spPr>
          <a:xfrm>
            <a:off x="3133306" y="2622730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Регистрирующие органы по компетенции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0F96604-0424-4D78-9F51-4DCAA6D2B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1601651"/>
            <a:ext cx="7734300" cy="91440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96D9BF0-1017-4B76-87EA-78D8A42754A0}"/>
              </a:ext>
            </a:extLst>
          </p:cNvPr>
          <p:cNvSpPr/>
          <p:nvPr/>
        </p:nvSpPr>
        <p:spPr>
          <a:xfrm>
            <a:off x="3133305" y="3493394"/>
            <a:ext cx="8734962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Регистрация транспортных средств носит учетный характер, если нет регистрации, то можно написать «отсутствует»</a:t>
            </a:r>
          </a:p>
        </p:txBody>
      </p:sp>
    </p:spTree>
    <p:extLst>
      <p:ext uri="{BB962C8B-B14F-4D97-AF65-F5344CB8AC3E}">
        <p14:creationId xmlns:p14="http://schemas.microsoft.com/office/powerpoint/2010/main" val="3587111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31 июля 2020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цифровых финансовых активах, цифровой валюте и о внесении изменений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5544457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цифровые права, включающие </a:t>
            </a: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денежные требования; 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возможность осуществления прав по эмиссионным ценным бумагам; 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права участия в капитале непубличного акционерного общества;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передачи эмиссионных ценных бумаг, которые предусмотрены решением о выпуске цифровых финансовых активов в порядке, установленном настоящим Федеральным законом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Цифровые финансовые активы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71722" y="3790396"/>
            <a:ext cx="456083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выпуск, учет и обращение которых </a:t>
            </a:r>
            <a:r>
              <a:rPr lang="en-US" dirty="0">
                <a:solidFill>
                  <a:schemeClr val="accent5"/>
                </a:solidFill>
              </a:rPr>
              <a:t>[</a:t>
            </a:r>
            <a:r>
              <a:rPr lang="ru-RU" dirty="0">
                <a:solidFill>
                  <a:schemeClr val="accent5"/>
                </a:solidFill>
              </a:rPr>
              <a:t>цифровых прав</a:t>
            </a:r>
            <a:r>
              <a:rPr lang="en-US" dirty="0">
                <a:solidFill>
                  <a:schemeClr val="accent5"/>
                </a:solidFill>
              </a:rPr>
              <a:t>]</a:t>
            </a:r>
            <a:r>
              <a:rPr lang="ru-RU" dirty="0">
                <a:solidFill>
                  <a:schemeClr val="accent5"/>
                </a:solidFill>
              </a:rPr>
              <a:t> возможны только путем внесения (изменения) записей в информационную систему на основе распределенного реестра, а также в иные информационные </a:t>
            </a:r>
            <a:r>
              <a:rPr lang="ru-RU" dirty="0" smtClean="0">
                <a:solidFill>
                  <a:schemeClr val="accent5"/>
                </a:solidFill>
              </a:rPr>
              <a:t>системы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6522720" y="3084469"/>
            <a:ext cx="269279" cy="3308598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100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материалы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Минтруда России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1B111F8-7848-4770-91B8-0ADFAD9E8E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20327"/>
          <a:stretch/>
        </p:blipFill>
        <p:spPr>
          <a:xfrm>
            <a:off x="8253190" y="1961857"/>
            <a:ext cx="3254400" cy="3241085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049F9D4-F545-4AFE-8A16-825683BA0331}"/>
              </a:ext>
            </a:extLst>
          </p:cNvPr>
          <p:cNvSpPr/>
          <p:nvPr/>
        </p:nvSpPr>
        <p:spPr>
          <a:xfrm>
            <a:off x="1753573" y="3199172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Размещены в открытом доступе</a:t>
            </a:r>
            <a:endParaRPr lang="ru-RU" sz="2000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1753574" y="2057845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5"/>
                </a:solidFill>
              </a:rPr>
              <a:t>Согласованы с заинтересованными федеральными государственными органами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E68CF127-9D34-467F-976B-AAB7F99E92C9}"/>
              </a:ext>
            </a:extLst>
          </p:cNvPr>
          <p:cNvSpPr/>
          <p:nvPr/>
        </p:nvSpPr>
        <p:spPr>
          <a:xfrm>
            <a:off x="1753574" y="4397972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5"/>
                </a:solidFill>
              </a:rPr>
              <a:t>Корректируются при необходимости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5D47D969-4F82-4284-A19E-C90E11F9E57F}"/>
              </a:ext>
            </a:extLst>
          </p:cNvPr>
          <p:cNvCxnSpPr/>
          <p:nvPr/>
        </p:nvCxnSpPr>
        <p:spPr>
          <a:xfrm>
            <a:off x="378481" y="3044942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4B990A99-66F8-4D79-95FC-2BD52DDF74A8}"/>
              </a:ext>
            </a:extLst>
          </p:cNvPr>
          <p:cNvCxnSpPr/>
          <p:nvPr/>
        </p:nvCxnSpPr>
        <p:spPr>
          <a:xfrm>
            <a:off x="340380" y="4165630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C94A30F-8EA4-4A8D-A8F8-331DB49A68B9}"/>
              </a:ext>
            </a:extLst>
          </p:cNvPr>
          <p:cNvSpPr txBox="1"/>
          <p:nvPr/>
        </p:nvSpPr>
        <p:spPr>
          <a:xfrm>
            <a:off x="422251" y="200363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55D0C5E-8107-49C0-B1B7-963D25B27F75}"/>
              </a:ext>
            </a:extLst>
          </p:cNvPr>
          <p:cNvSpPr txBox="1"/>
          <p:nvPr/>
        </p:nvSpPr>
        <p:spPr>
          <a:xfrm>
            <a:off x="422251" y="313296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5851FE4-2BE0-4C88-B658-93E11CF33F72}"/>
              </a:ext>
            </a:extLst>
          </p:cNvPr>
          <p:cNvSpPr txBox="1"/>
          <p:nvPr/>
        </p:nvSpPr>
        <p:spPr>
          <a:xfrm>
            <a:off x="422251" y="433749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B966577-88C3-41CE-B41F-CCCFE16D3BFE}"/>
              </a:ext>
            </a:extLst>
          </p:cNvPr>
          <p:cNvSpPr/>
          <p:nvPr/>
        </p:nvSpPr>
        <p:spPr>
          <a:xfrm>
            <a:off x="378481" y="5424407"/>
            <a:ext cx="11088914" cy="1276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000" b="1" dirty="0">
                <a:solidFill>
                  <a:schemeClr val="accent5"/>
                </a:solidFill>
              </a:rPr>
              <a:t>Политика в сфере противодействия коррупции</a:t>
            </a:r>
          </a:p>
        </p:txBody>
      </p:sp>
      <p:pic>
        <p:nvPicPr>
          <p:cNvPr id="20" name="Picture 8">
            <a:extLst>
              <a:ext uri="{FF2B5EF4-FFF2-40B4-BE49-F238E27FC236}">
                <a16:creationId xmlns:a16="http://schemas.microsoft.com/office/drawing/2014/main" xmlns="" id="{754193E9-8340-4906-A446-3E4A576C7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38" y="5554853"/>
            <a:ext cx="1016062" cy="101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4B990A99-66F8-4D79-95FC-2BD52DDF74A8}"/>
              </a:ext>
            </a:extLst>
          </p:cNvPr>
          <p:cNvCxnSpPr/>
          <p:nvPr/>
        </p:nvCxnSpPr>
        <p:spPr>
          <a:xfrm>
            <a:off x="316979" y="5504811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0258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451669" y="5252597"/>
            <a:ext cx="11522617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accent5"/>
                </a:solidFill>
              </a:rPr>
              <a:t>&lt;1&gt; </a:t>
            </a:r>
            <a:r>
              <a:rPr lang="ru-RU" sz="1400" dirty="0">
                <a:solidFill>
                  <a:schemeClr val="accent5"/>
                </a:solidFill>
              </a:rPr>
              <a:t>Указываются  наименования  цифрового  финансового актива (если его нельзя определить, указываются вид и объем прав, удостоверяемых выпускаемым цифровым   финансовым   активом)   и  (или)  цифрового  права,  включающего одновременно цифровые  финансовые  активы и иные цифровые  права  (если его нельзя определить,  указываются вид и объем прав, удостоверяемых  цифровыми финансовыми  активами  и иными  цифровыми  правами с указанием  видов  иных цифровых прав</a:t>
            </a:r>
            <a:endParaRPr lang="en-US" sz="1400" dirty="0">
              <a:solidFill>
                <a:schemeClr val="accent5"/>
              </a:solidFill>
            </a:endParaRPr>
          </a:p>
          <a:p>
            <a:endParaRPr lang="en-US" sz="1400" dirty="0">
              <a:solidFill>
                <a:schemeClr val="accent5"/>
              </a:solidFill>
            </a:endParaRPr>
          </a:p>
          <a:p>
            <a:r>
              <a:rPr lang="en-US" sz="1400" dirty="0">
                <a:solidFill>
                  <a:schemeClr val="accent5"/>
                </a:solidFill>
              </a:rPr>
              <a:t>&lt;2&gt;</a:t>
            </a:r>
            <a:r>
              <a:rPr lang="ru-RU" sz="1400" dirty="0">
                <a:solidFill>
                  <a:schemeClr val="accent5"/>
                </a:solidFill>
              </a:rPr>
              <a:t> Указываются  наименование  оператора  информационной  системы,  в которой  осуществляется  выпуск  цифровых  финансовых  активов,  страна его регистрации  и его регистрационный номер в соответствии с применимым правом (в  отношении  российского  юридического лица указываются идентификационный номер налогоплательщика и основной государственный регистрационный номер)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718" y="1622403"/>
            <a:ext cx="7228759" cy="341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712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114300" y="791422"/>
            <a:ext cx="11988800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</a:t>
            </a:r>
            <a:r>
              <a:rPr lang="en-US" sz="2400" b="1" dirty="0">
                <a:solidFill>
                  <a:schemeClr val="accent6"/>
                </a:solidFill>
              </a:rPr>
              <a:t>2 </a:t>
            </a:r>
            <a:r>
              <a:rPr lang="ru-RU" sz="2400" b="1" dirty="0">
                <a:solidFill>
                  <a:schemeClr val="accent6"/>
                </a:solidFill>
              </a:rPr>
              <a:t>августа 2019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привлечении инвестиций с использованием инвестиционных платформ </a:t>
            </a:r>
            <a:br>
              <a:rPr lang="ru-RU" sz="2400" b="1" dirty="0">
                <a:solidFill>
                  <a:schemeClr val="accent6"/>
                </a:solidFill>
              </a:rPr>
            </a:br>
            <a:r>
              <a:rPr lang="ru-RU" sz="2400" b="1" dirty="0">
                <a:solidFill>
                  <a:schemeClr val="accent6"/>
                </a:solidFill>
              </a:rPr>
              <a:t>и о внесении изменений 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554445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цифровые права, предусматривающие</a:t>
            </a: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передачи вещи (вещей);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передачи исключительных прав на результаты интеллектуальной деятельности и (или) прав использования результатов интеллектуальной деятельности;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выполнения работ и (или) оказания услуг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Утилитарные цифровые права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65042" y="3230662"/>
            <a:ext cx="4560834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Права признаются утилитарными цифровыми правами, если они изначально возникли в качестве цифрового права на основании договора о приобретении утилитарного цифрового права, заключенного с использованием инвестиционной платформы.</a:t>
            </a:r>
          </a:p>
        </p:txBody>
      </p:sp>
      <p:sp>
        <p:nvSpPr>
          <p:cNvPr id="16" name="Нашивка 15"/>
          <p:cNvSpPr/>
          <p:nvPr/>
        </p:nvSpPr>
        <p:spPr>
          <a:xfrm>
            <a:off x="6400800" y="3084469"/>
            <a:ext cx="256559" cy="2431435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486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Утилитарные цифровые права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8C288374-CEA7-4E96-8FA3-EC89CB952D5C}"/>
              </a:ext>
            </a:extLst>
          </p:cNvPr>
          <p:cNvSpPr/>
          <p:nvPr/>
        </p:nvSpPr>
        <p:spPr>
          <a:xfrm>
            <a:off x="1874963" y="2772271"/>
            <a:ext cx="9428037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Реестр операторов инвестиционных платформ: </a:t>
            </a:r>
            <a:r>
              <a:rPr lang="en-US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https://www.cbr.ru/finm_infrastructure/oper/</a:t>
            </a:r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AD3203D8-C1D7-4609-B0E7-F845B94F102E}"/>
              </a:ext>
            </a:extLst>
          </p:cNvPr>
          <p:cNvSpPr/>
          <p:nvPr/>
        </p:nvSpPr>
        <p:spPr>
          <a:xfrm>
            <a:off x="1874964" y="1630944"/>
            <a:ext cx="9428036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Банк России ведет реестр операторов инвестиционных платформ, определяет порядок ведения такого реестра, состав включаемых в него сведений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B5FE7C0A-D1E8-48D3-8FC5-F6200E84B79A}"/>
              </a:ext>
            </a:extLst>
          </p:cNvPr>
          <p:cNvCxnSpPr/>
          <p:nvPr/>
        </p:nvCxnSpPr>
        <p:spPr>
          <a:xfrm>
            <a:off x="499871" y="2618041"/>
            <a:ext cx="10803129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0DDFF4D-277F-4499-B6BE-2C1FFC1282E7}"/>
              </a:ext>
            </a:extLst>
          </p:cNvPr>
          <p:cNvSpPr txBox="1"/>
          <p:nvPr/>
        </p:nvSpPr>
        <p:spPr>
          <a:xfrm>
            <a:off x="543641" y="157673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B16F6AF-D322-44FE-B35B-A35FD612411A}"/>
              </a:ext>
            </a:extLst>
          </p:cNvPr>
          <p:cNvSpPr txBox="1"/>
          <p:nvPr/>
        </p:nvSpPr>
        <p:spPr>
          <a:xfrm>
            <a:off x="543641" y="270606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835" y="3823099"/>
            <a:ext cx="7569200" cy="269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84900" y="4089400"/>
            <a:ext cx="906463" cy="2425649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1011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643" y="1723880"/>
            <a:ext cx="7796713" cy="310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451669" y="5252597"/>
            <a:ext cx="11522617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accent5"/>
                </a:solidFill>
              </a:rPr>
              <a:t>&lt;1&gt; </a:t>
            </a:r>
            <a:r>
              <a:rPr lang="ru-RU" sz="1400" dirty="0">
                <a:solidFill>
                  <a:schemeClr val="accent5"/>
                </a:solidFill>
              </a:rPr>
              <a:t>Указывается  уникальное  условное  обозначение,  идентифицирующее утилитарное цифровое право</a:t>
            </a:r>
            <a:endParaRPr lang="en-US" sz="1400" dirty="0">
              <a:solidFill>
                <a:schemeClr val="accent5"/>
              </a:solidFill>
            </a:endParaRPr>
          </a:p>
          <a:p>
            <a:endParaRPr lang="en-US" sz="1400" dirty="0">
              <a:solidFill>
                <a:schemeClr val="accent5"/>
              </a:solidFill>
            </a:endParaRPr>
          </a:p>
          <a:p>
            <a:r>
              <a:rPr lang="en-US" sz="1400" dirty="0">
                <a:solidFill>
                  <a:schemeClr val="accent5"/>
                </a:solidFill>
              </a:rPr>
              <a:t>&lt;2&gt; </a:t>
            </a:r>
            <a:r>
              <a:rPr lang="ru-RU" sz="1400" dirty="0">
                <a:solidFill>
                  <a:schemeClr val="accent5"/>
                </a:solidFill>
              </a:rPr>
              <a:t>Указываются  наименование  оператора инвестиционной платформы, его идентификационный   номер   налогоплательщика  и  основной  государственный регистрационный номер</a:t>
            </a:r>
          </a:p>
        </p:txBody>
      </p:sp>
    </p:spTree>
    <p:extLst>
      <p:ext uri="{BB962C8B-B14F-4D97-AF65-F5344CB8AC3E}">
        <p14:creationId xmlns:p14="http://schemas.microsoft.com/office/powerpoint/2010/main" val="14873157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462320" y="791422"/>
            <a:ext cx="11267359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31 июля 2020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цифровых финансовых активах, цифровой валюте и о внесении изменений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1118603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5"/>
                </a:solidFill>
              </a:rPr>
              <a:t>совокупность электронных данных (цифрового кода или обозначения), содержащихся в информационной системе, которые предлагаются и (или) могут быть приняты </a:t>
            </a:r>
            <a:endParaRPr lang="en-US" dirty="0">
              <a:solidFill>
                <a:schemeClr val="accent5"/>
              </a:solidFill>
            </a:endParaRPr>
          </a:p>
          <a:p>
            <a:pPr marL="800034" lvl="1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/>
                </a:solidFill>
              </a:rPr>
              <a:t>в качестве средства платежа, не являющегося </a:t>
            </a: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денежной единицей Российской Федерации, </a:t>
            </a:r>
            <a:endParaRPr lang="en-US" dirty="0">
              <a:solidFill>
                <a:schemeClr val="accent5"/>
              </a:solidFill>
            </a:endParaRP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денежной единицей иностранного государства и (или) </a:t>
            </a:r>
            <a:endParaRPr lang="en-US" dirty="0">
              <a:solidFill>
                <a:schemeClr val="accent5"/>
              </a:solidFill>
            </a:endParaRP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международной денежной или расчетной единицей, </a:t>
            </a:r>
            <a:endParaRPr lang="en-US" dirty="0">
              <a:solidFill>
                <a:schemeClr val="accent5"/>
              </a:solidFill>
            </a:endParaRPr>
          </a:p>
          <a:p>
            <a:pPr marL="800034" lvl="1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/>
                </a:solidFill>
              </a:rPr>
              <a:t>и (или) в качестве инвестиций 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5"/>
                </a:solidFill>
              </a:rPr>
              <a:t>и в отношении которых отсутствует лицо, обязанное перед каждым обладателем таких электронных данных, </a:t>
            </a:r>
            <a:r>
              <a:rPr lang="ru-RU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за исключением оператора и (или) узлов информационной системы, обязанных только обеспечивать соответствие порядка выпуска этих электронных данных и осуществления в их отношении действий по внесению (изменению) записей в такую информационную систему ее правилам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Цифровая валюта</a:t>
            </a:r>
          </a:p>
        </p:txBody>
      </p:sp>
    </p:spTree>
    <p:extLst>
      <p:ext uri="{BB962C8B-B14F-4D97-AF65-F5344CB8AC3E}">
        <p14:creationId xmlns:p14="http://schemas.microsoft.com/office/powerpoint/2010/main" val="1072558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41" y="1811655"/>
            <a:ext cx="1102304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5542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4" name="Пятиугольник 33"/>
          <p:cNvSpPr/>
          <p:nvPr/>
        </p:nvSpPr>
        <p:spPr>
          <a:xfrm>
            <a:off x="273980" y="3566906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Счета в кредитных организациях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1542" y="81920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50D29CE-940C-46B1-AA99-D1B170B14F1D}"/>
              </a:ext>
            </a:extLst>
          </p:cNvPr>
          <p:cNvSpPr/>
          <p:nvPr/>
        </p:nvSpPr>
        <p:spPr>
          <a:xfrm>
            <a:off x="3050641" y="3566906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Кредитная организация</a:t>
            </a:r>
          </a:p>
          <a:p>
            <a:r>
              <a:rPr lang="ru-RU" dirty="0">
                <a:solidFill>
                  <a:schemeClr val="accent5"/>
                </a:solidFill>
              </a:rPr>
              <a:t>Банк России</a:t>
            </a:r>
          </a:p>
          <a:p>
            <a:r>
              <a:rPr lang="ru-RU" dirty="0">
                <a:solidFill>
                  <a:schemeClr val="accent5"/>
                </a:solidFill>
              </a:rPr>
              <a:t>ФНС России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AE31F8E-3031-4F00-9FF5-A30A58CD5261}"/>
              </a:ext>
            </a:extLst>
          </p:cNvPr>
          <p:cNvSpPr/>
          <p:nvPr/>
        </p:nvSpPr>
        <p:spPr>
          <a:xfrm>
            <a:off x="273980" y="2650530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Отражаются счета, открытые по состоянию на отчетную дату в банках и иных кредитных организациях на основании гражданско-правового договора на имя лица, в отношении которого представляется справка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6336ADE-BFCA-40A8-9783-712CFFEE5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878" y="1348414"/>
            <a:ext cx="7743825" cy="11430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E025F9C-F414-4FD1-BC66-97932E672D88}"/>
              </a:ext>
            </a:extLst>
          </p:cNvPr>
          <p:cNvSpPr/>
          <p:nvPr/>
        </p:nvSpPr>
        <p:spPr>
          <a:xfrm>
            <a:off x="3050641" y="4622641"/>
            <a:ext cx="6948000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Счета по вкладу, в том числе по вкладам с наименованием «Классический», «Выгодный», «Комфортный» и др., как правило, являются счетами по вкладу (депозиту) и подлежат отражению в данном разделе как «Депозитный»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5DED221-2220-439E-9685-9D4349AD24E9}"/>
              </a:ext>
            </a:extLst>
          </p:cNvPr>
          <p:cNvSpPr/>
          <p:nvPr/>
        </p:nvSpPr>
        <p:spPr>
          <a:xfrm>
            <a:off x="273980" y="5509585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Банком России издано </a:t>
            </a:r>
            <a:r>
              <a:rPr lang="ru-RU" b="1" dirty="0">
                <a:solidFill>
                  <a:schemeClr val="accent5"/>
                </a:solidFill>
              </a:rPr>
              <a:t>Указание от 27 мая 2021 г. № 5798-У</a:t>
            </a:r>
            <a:r>
              <a:rPr lang="ru-RU" dirty="0">
                <a:solidFill>
                  <a:schemeClr val="accent5"/>
                </a:solidFill>
              </a:rPr>
              <a:t>, которым, в частности, утверждена единая форма предоставления сведений о наличии счетов и иной информации, необходимой для представления гражданами сведений о доходах, расходах, об имуществе и обязательствах имущественного характера</a:t>
            </a:r>
          </a:p>
        </p:txBody>
      </p:sp>
    </p:spTree>
    <p:extLst>
      <p:ext uri="{BB962C8B-B14F-4D97-AF65-F5344CB8AC3E}">
        <p14:creationId xmlns:p14="http://schemas.microsoft.com/office/powerpoint/2010/main" val="38097359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5DED221-2220-439E-9685-9D4349AD24E9}"/>
              </a:ext>
            </a:extLst>
          </p:cNvPr>
          <p:cNvSpPr/>
          <p:nvPr/>
        </p:nvSpPr>
        <p:spPr>
          <a:xfrm>
            <a:off x="340185" y="1783290"/>
            <a:ext cx="11448000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Положение о том, что рекомендуем руководствоваться Указанием Банка России № 5798-У, является рекомендацией и не требует обязательного обращения декларанта за получением соответствующих сведений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796911-D9C6-43F0-A1CB-F611A12732FB}"/>
              </a:ext>
            </a:extLst>
          </p:cNvPr>
          <p:cNvSpPr/>
          <p:nvPr/>
        </p:nvSpPr>
        <p:spPr>
          <a:xfrm>
            <a:off x="340185" y="2566761"/>
            <a:ext cx="11448000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Формой справки не предусмотрено предоставление в обязательном порядке договора об открытии счета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D48F76F-0E5C-4013-9ADC-B2CE986606EB}"/>
              </a:ext>
            </a:extLst>
          </p:cNvPr>
          <p:cNvSpPr/>
          <p:nvPr/>
        </p:nvSpPr>
        <p:spPr>
          <a:xfrm>
            <a:off x="340185" y="4190513"/>
            <a:ext cx="11448000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выдаваемых в рамках Указания Банка России № </a:t>
            </a:r>
            <a:r>
              <a:rPr lang="ru-RU" sz="1800" dirty="0" smtClean="0">
                <a:solidFill>
                  <a:schemeClr val="accent5"/>
                </a:solidFill>
              </a:rPr>
              <a:t>5798-У </a:t>
            </a:r>
            <a:r>
              <a:rPr lang="ru-RU" sz="1800" dirty="0">
                <a:solidFill>
                  <a:schemeClr val="accent5"/>
                </a:solidFill>
              </a:rPr>
              <a:t>сведениях могут отсутствовать некоторые позиции, если кредитная организация о них не знает, например, об уставном капитале. В этой связи служащему (работнику) необходимо обратиться в иную организацию (государственный орган)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ED52771A-906F-4EFF-8B3A-3340F7DECF8C}"/>
              </a:ext>
            </a:extLst>
          </p:cNvPr>
          <p:cNvSpPr/>
          <p:nvPr/>
        </p:nvSpPr>
        <p:spPr>
          <a:xfrm>
            <a:off x="340185" y="3062232"/>
            <a:ext cx="11448000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Получение сведений от кредитной организации в рамках Указания Банка России № 5798-У с использованием средств дистанционного обслуживания клиента предусмотрено данным Указанием, а не Методическими рекомендациями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30B0539A-E2A4-4C87-87B8-0855A02E379F}"/>
              </a:ext>
            </a:extLst>
          </p:cNvPr>
          <p:cNvSpPr/>
          <p:nvPr/>
        </p:nvSpPr>
        <p:spPr>
          <a:xfrm>
            <a:off x="340185" y="5318795"/>
            <a:ext cx="11448000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случае наличия жалоб / проблем целесообразно письменно обращаться в Банк России </a:t>
            </a:r>
          </a:p>
        </p:txBody>
      </p:sp>
    </p:spTree>
    <p:extLst>
      <p:ext uri="{BB962C8B-B14F-4D97-AF65-F5344CB8AC3E}">
        <p14:creationId xmlns:p14="http://schemas.microsoft.com/office/powerpoint/2010/main" val="352623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6CF9553D-8AE2-4F8E-BDCB-432D3CAB9582}"/>
              </a:ext>
            </a:extLst>
          </p:cNvPr>
          <p:cNvSpPr/>
          <p:nvPr/>
        </p:nvSpPr>
        <p:spPr>
          <a:xfrm>
            <a:off x="371999" y="3536518"/>
            <a:ext cx="11448000" cy="1046226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Графа "Сумма поступивших на счет денежных средств" заполняется только в случае, если общая сумма денежных поступлений на отдельный счет за отчетный период превышает общий доход служащего (работника) и его супруги (супруга) за отчетный период и два предшествующих ему года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0542375-223E-4BF3-8BE3-4304F83D9F42}"/>
              </a:ext>
            </a:extLst>
          </p:cNvPr>
          <p:cNvSpPr/>
          <p:nvPr/>
        </p:nvSpPr>
        <p:spPr>
          <a:xfrm>
            <a:off x="371999" y="4809821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Отражению подлежат счета в банках и иных кредитных организациях, а не карты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8B60F8D6-EDE9-4A1E-8EC7-AAFC870AFAD0}"/>
              </a:ext>
            </a:extLst>
          </p:cNvPr>
          <p:cNvSpPr/>
          <p:nvPr/>
        </p:nvSpPr>
        <p:spPr>
          <a:xfrm>
            <a:off x="371999" y="5396897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Номинальный счет подлежит отражению, а ссудный счет и счет брокера нет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357E1012-3999-48BD-A6F9-F122A60269D1}"/>
              </a:ext>
            </a:extLst>
          </p:cNvPr>
          <p:cNvSpPr/>
          <p:nvPr/>
        </p:nvSpPr>
        <p:spPr>
          <a:xfrm>
            <a:off x="371999" y="1786364"/>
            <a:ext cx="11448000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рамках антикоррупционной проверки ФНС России вправе отказать в предоставлении информации о счетах, так как это не предусмотрено Законом Российской Федерации № 943-1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2EADD262-0972-4328-BB91-2CC07D4D6B0F}"/>
              </a:ext>
            </a:extLst>
          </p:cNvPr>
          <p:cNvSpPr/>
          <p:nvPr/>
        </p:nvSpPr>
        <p:spPr>
          <a:xfrm>
            <a:off x="371999" y="2661441"/>
            <a:ext cx="11448000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Если при получении информации от кредитной организации выявились «новые» счета, то служащий (работник) может приложить пояснения к справке</a:t>
            </a:r>
          </a:p>
        </p:txBody>
      </p:sp>
    </p:spTree>
    <p:extLst>
      <p:ext uri="{BB962C8B-B14F-4D97-AF65-F5344CB8AC3E}">
        <p14:creationId xmlns:p14="http://schemas.microsoft.com/office/powerpoint/2010/main" val="33651258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E5D9DF2-20F1-4315-988D-F7A6D5E969BA}"/>
              </a:ext>
            </a:extLst>
          </p:cNvPr>
          <p:cNvSpPr/>
          <p:nvPr/>
        </p:nvSpPr>
        <p:spPr>
          <a:xfrm>
            <a:off x="340188" y="1580891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Указываются сведения об имеющихся ценных бумагах, долях участия в уставных капиталах коммерческих организаций и фондах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6273D23-6A72-4206-813F-E0C5A442543A}"/>
              </a:ext>
            </a:extLst>
          </p:cNvPr>
          <p:cNvSpPr/>
          <p:nvPr/>
        </p:nvSpPr>
        <p:spPr>
          <a:xfrm>
            <a:off x="332286" y="2436190"/>
            <a:ext cx="11511623" cy="54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Ценные бумаги, переданные в доверительное управление, также подлежат отражению</a:t>
            </a:r>
          </a:p>
        </p:txBody>
      </p:sp>
      <p:sp>
        <p:nvSpPr>
          <p:cNvPr id="8" name="Пятиугольник 33">
            <a:extLst>
              <a:ext uri="{FF2B5EF4-FFF2-40B4-BE49-F238E27FC236}">
                <a16:creationId xmlns:a16="http://schemas.microsoft.com/office/drawing/2014/main" xmlns="" id="{83107AA3-A5CC-4511-9D98-052ADD488188}"/>
              </a:ext>
            </a:extLst>
          </p:cNvPr>
          <p:cNvSpPr/>
          <p:nvPr/>
        </p:nvSpPr>
        <p:spPr>
          <a:xfrm>
            <a:off x="340188" y="3177647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Ценные бумаги и участие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EB0B3EA-5022-4A7F-807C-B7652C4B5683}"/>
              </a:ext>
            </a:extLst>
          </p:cNvPr>
          <p:cNvSpPr/>
          <p:nvPr/>
        </p:nvSpPr>
        <p:spPr>
          <a:xfrm>
            <a:off x="3116849" y="3177647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ЕГРЮЛ</a:t>
            </a:r>
          </a:p>
          <a:p>
            <a:r>
              <a:rPr lang="ru-RU" dirty="0">
                <a:solidFill>
                  <a:schemeClr val="accent5"/>
                </a:solidFill>
              </a:rPr>
              <a:t>Регистраторы (организации, имеющие лицензию на осуществление деятельности по ведению реестра владельцев ценных бумаг)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116D40A-3C62-43EC-9946-6A267A84A7AF}"/>
              </a:ext>
            </a:extLst>
          </p:cNvPr>
          <p:cNvSpPr/>
          <p:nvPr/>
        </p:nvSpPr>
        <p:spPr>
          <a:xfrm>
            <a:off x="340188" y="4300150"/>
            <a:ext cx="11511623" cy="685436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Императивного запрета на приобретения служащим (работником) ценных бумаг нет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D303643-8C73-49FA-AC9A-4871CFD0893E}"/>
              </a:ext>
            </a:extLst>
          </p:cNvPr>
          <p:cNvSpPr/>
          <p:nvPr/>
        </p:nvSpPr>
        <p:spPr>
          <a:xfrm>
            <a:off x="3108947" y="5104274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конфликта интересов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D1561CE-CDF0-45E7-85EF-E3C71337DA47}"/>
              </a:ext>
            </a:extLst>
          </p:cNvPr>
          <p:cNvSpPr/>
          <p:nvPr/>
        </p:nvSpPr>
        <p:spPr>
          <a:xfrm>
            <a:off x="3116849" y="5592962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факта управления организацией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CFCCECB3-467C-4683-81D9-BDD59CFAF885}"/>
              </a:ext>
            </a:extLst>
          </p:cNvPr>
          <p:cNvSpPr/>
          <p:nvPr/>
        </p:nvSpPr>
        <p:spPr>
          <a:xfrm>
            <a:off x="3116849" y="6089329"/>
            <a:ext cx="8734962" cy="6162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учет (при необходимости) запрета на иностранные финансовые инструменты: </a:t>
            </a:r>
            <a:r>
              <a:rPr lang="ru-RU" b="1" dirty="0">
                <a:solidFill>
                  <a:srgbClr val="C00000"/>
                </a:solidFill>
              </a:rPr>
              <a:t>особое внимание на ПИФы и их состав</a:t>
            </a:r>
          </a:p>
        </p:txBody>
      </p:sp>
    </p:spTree>
    <p:extLst>
      <p:ext uri="{BB962C8B-B14F-4D97-AF65-F5344CB8AC3E}">
        <p14:creationId xmlns:p14="http://schemas.microsoft.com/office/powerpoint/2010/main" val="1094892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74"/>
          <p:cNvGrpSpPr/>
          <p:nvPr/>
        </p:nvGrpSpPr>
        <p:grpSpPr>
          <a:xfrm>
            <a:off x="8978900" y="3732133"/>
            <a:ext cx="3311339" cy="2959369"/>
            <a:chOff x="14076775" y="-317769"/>
            <a:chExt cx="3311339" cy="2959369"/>
          </a:xfrm>
        </p:grpSpPr>
        <p:pic>
          <p:nvPicPr>
            <p:cNvPr id="32" name="Picture 2" descr="C:\Users\TuguchevNM\Downloads\noun_741293_cc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13651"/>
            <a:stretch>
              <a:fillRect/>
            </a:stretch>
          </p:blipFill>
          <p:spPr bwMode="auto">
            <a:xfrm>
              <a:off x="14076775" y="-217715"/>
              <a:ext cx="3311339" cy="2859315"/>
            </a:xfrm>
            <a:prstGeom prst="rect">
              <a:avLst/>
            </a:prstGeom>
            <a:noFill/>
          </p:spPr>
        </p:pic>
        <p:sp>
          <p:nvSpPr>
            <p:cNvPr id="33" name="Прямоугольник 32"/>
            <p:cNvSpPr/>
            <p:nvPr/>
          </p:nvSpPr>
          <p:spPr>
            <a:xfrm>
              <a:off x="14615886" y="-317769"/>
              <a:ext cx="2322286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4960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Методическое обеспечение представления сведений</a:t>
            </a:r>
          </a:p>
        </p:txBody>
      </p:sp>
      <p:sp>
        <p:nvSpPr>
          <p:cNvPr id="21" name="Шестиугольник 20"/>
          <p:cNvSpPr/>
          <p:nvPr/>
        </p:nvSpPr>
        <p:spPr>
          <a:xfrm>
            <a:off x="1476191" y="1595671"/>
            <a:ext cx="4812631" cy="1770038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2022 году </a:t>
            </a:r>
            <a:br>
              <a:rPr lang="ru-RU" sz="1200" b="1" dirty="0"/>
            </a:br>
            <a:r>
              <a:rPr lang="ru-RU" sz="1200" b="1" dirty="0"/>
              <a:t>(за отчетный 2021 год)</a:t>
            </a:r>
            <a:endParaRPr lang="ru-RU" sz="1200" dirty="0"/>
          </a:p>
        </p:txBody>
      </p:sp>
      <p:sp>
        <p:nvSpPr>
          <p:cNvPr id="25" name="Шестиугольник 24"/>
          <p:cNvSpPr/>
          <p:nvPr/>
        </p:nvSpPr>
        <p:spPr>
          <a:xfrm>
            <a:off x="5933654" y="3083216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проведению анализа сведений о доходах, расходах, об имуществе и обязательствах имущественного характера</a:t>
            </a:r>
            <a:endParaRPr lang="ru-RU" sz="1200" dirty="0"/>
          </a:p>
        </p:txBody>
      </p:sp>
      <p:sp>
        <p:nvSpPr>
          <p:cNvPr id="22" name="Шестиугольник 21"/>
          <p:cNvSpPr/>
          <p:nvPr/>
        </p:nvSpPr>
        <p:spPr>
          <a:xfrm>
            <a:off x="1475622" y="4570801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Обзор практики привлечения </a:t>
            </a:r>
            <a:br>
              <a:rPr lang="ru-RU" sz="1800" b="1" dirty="0"/>
            </a:br>
            <a:r>
              <a:rPr lang="ru-RU" sz="1800" b="1" dirty="0"/>
              <a:t>к ответственности</a:t>
            </a:r>
            <a:r>
              <a:rPr lang="ru-RU" sz="1400" b="1" dirty="0"/>
              <a:t> </a:t>
            </a:r>
          </a:p>
          <a:p>
            <a:pPr algn="ctr"/>
            <a:r>
              <a:rPr lang="ru-RU" sz="1200" b="1" dirty="0"/>
              <a:t>государственных (муниципальных) служащих за несоблюдение ограничений и запретов, требований о предотвращении или об урегулировании конфликта интересов и неисполнение обязанностей, установленных в целях противодействия коррупции</a:t>
            </a:r>
            <a:endParaRPr lang="ru-RU" sz="1000" dirty="0"/>
          </a:p>
        </p:txBody>
      </p:sp>
      <p:pic>
        <p:nvPicPr>
          <p:cNvPr id="1026" name="Picture 2" descr="http://qrcoder.ru/code/?https%3A%2F%2Fmintrud.gov.ru%2Fministry%2Fprogramms%2Fanticorruption%2F9%2F5&amp;4&amp;0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194069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mintrud.gov.ru%2Fministry%2Fprogramms%2Fanticorruption%2F9%2F12&amp;4&amp;0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03" y="3428463"/>
            <a:ext cx="1080706" cy="108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qrcoder.ru/code/?https%3A%2F%2Fmintrud.gov.ru%2Fministry%2Fprogramms%2Fanticorruption%2F9%2F7&amp;4&amp;0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498126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261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7675720-738A-409D-96DD-88B15C04276F}"/>
              </a:ext>
            </a:extLst>
          </p:cNvPr>
          <p:cNvSpPr txBox="1"/>
          <p:nvPr/>
        </p:nvSpPr>
        <p:spPr>
          <a:xfrm>
            <a:off x="551542" y="334114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5.2. Иные ценные бумаги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F03D24D-7D45-4124-8874-D698A58CB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461" y="3897994"/>
            <a:ext cx="7839075" cy="10287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3C3C6EA-1696-4D0A-B7BD-35C911C0BC28}"/>
              </a:ext>
            </a:extLst>
          </p:cNvPr>
          <p:cNvSpPr/>
          <p:nvPr/>
        </p:nvSpPr>
        <p:spPr>
          <a:xfrm>
            <a:off x="451672" y="5150737"/>
            <a:ext cx="11511623" cy="106708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Отдельные ценные бумаги (инвестиционный пай паевого инвестиционного фонда, депозитарные расписки, закладные, ипотечные сертификаты участия, сберегательные сертификаты, цифровое свидетельство)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имеют номинальной стоимости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563A0EA-D2EC-40EF-85A9-2A449A6CEEA7}"/>
              </a:ext>
            </a:extLst>
          </p:cNvPr>
          <p:cNvSpPr txBox="1"/>
          <p:nvPr/>
        </p:nvSpPr>
        <p:spPr>
          <a:xfrm>
            <a:off x="551542" y="147711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5.1. Акции и иное участие в коммерческих организациях и фондах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F50287E-C4A4-40CC-A225-15D07FEEB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085" y="2125076"/>
            <a:ext cx="77438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510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E6FE588-807A-4F59-83AC-35F5A9B5BD93}"/>
              </a:ext>
            </a:extLst>
          </p:cNvPr>
          <p:cNvSpPr/>
          <p:nvPr/>
        </p:nvSpPr>
        <p:spPr>
          <a:xfrm>
            <a:off x="364098" y="1482656"/>
            <a:ext cx="11448000" cy="1818897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графе "Основание участия" указывается основание приобретения доли участия (учредительный договор, приватизация, покупка, мена, дарение, наследование и другие), а также реквизиты (дата, номер) соответствующего договора или акта, а не наименование и реквизиты договора, в рамках которого акции были зачислены на счет клиента – служащего (работника) (наименование и реквизиты договора на брокерское обслуживание и (или) депозитарного договора, и т.п.).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Целесообразно пользоваться Указанием Банка России от 27.05.2021 № 5798-У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AAC0D22-0231-458F-B1AE-0A149C9747E0}"/>
              </a:ext>
            </a:extLst>
          </p:cNvPr>
          <p:cNvSpPr/>
          <p:nvPr/>
        </p:nvSpPr>
        <p:spPr>
          <a:xfrm>
            <a:off x="364098" y="3400664"/>
            <a:ext cx="11448000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Отражению подлежат ценные бумаги, находящиеся в собственности, в т.ч. приобретенные с помощью брокера или управляющей компании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DEF2350E-5FE8-4E79-BA4A-A3AD83FBA37B}"/>
              </a:ext>
            </a:extLst>
          </p:cNvPr>
          <p:cNvSpPr/>
          <p:nvPr/>
        </p:nvSpPr>
        <p:spPr>
          <a:xfrm>
            <a:off x="364098" y="4191753"/>
            <a:ext cx="11448000" cy="2483368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Необходимо учитывать, что самостоятельные юридические лица, входящие в т.н. "группу компаний", могут не обладать единой базой данных и в этой связи потребуется обращаться в несколько применимых юридических лиц.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Также при отсутствии информации в отношении отдельных граф организация в соответствии с Указанием Банка России № 5798-У проставляет прочерк. При этом данное обстоятельство не свидетельствует об отсутствии указанной информации в целом, а исключительно характеризует тот факт, что организация, в которую обратились, данной информацией не располагает и в этой связи необходимо обратиться в другую организацию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1411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0D63366-9AB5-41D8-8CFA-7F790B6EC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084" y="3307743"/>
            <a:ext cx="7743825" cy="695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635D95C-D271-4234-B0B3-CF973DFB912F}"/>
              </a:ext>
            </a:extLst>
          </p:cNvPr>
          <p:cNvSpPr/>
          <p:nvPr/>
        </p:nvSpPr>
        <p:spPr>
          <a:xfrm>
            <a:off x="451672" y="4444875"/>
            <a:ext cx="11511623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Квартира по регистрации обязательно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0CF0B0A-09F1-459A-B256-C895E78A217C}"/>
              </a:ext>
            </a:extLst>
          </p:cNvPr>
          <p:cNvSpPr/>
          <p:nvPr/>
        </p:nvSpPr>
        <p:spPr>
          <a:xfrm>
            <a:off x="451671" y="5023479"/>
            <a:ext cx="11511623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Фактическое пользование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451671" y="2390748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недвижимое имущество, находящееся во временном пользовании (не в собственности) декларанта, а также основание пользования (договор аренды, фактическое предоставление и другие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AD2CA80-564C-40B6-AA09-140285BAB643}"/>
              </a:ext>
            </a:extLst>
          </p:cNvPr>
          <p:cNvSpPr/>
          <p:nvPr/>
        </p:nvSpPr>
        <p:spPr>
          <a:xfrm>
            <a:off x="451670" y="5602083"/>
            <a:ext cx="11511623" cy="98709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 подлежат указанию земельные участки, расположенные под многоквартирными домами, а также под надземными или подземными гаражными комплексами, в том числе многоэтажными (аналогично в отношении кооперативов). Аналогично в отношении иного общего имущества (лестницы, котельные и проч.)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9355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9255F800-D19B-40D2-8AEB-D231B66D19DF}"/>
              </a:ext>
            </a:extLst>
          </p:cNvPr>
          <p:cNvSpPr/>
          <p:nvPr/>
        </p:nvSpPr>
        <p:spPr>
          <a:xfrm>
            <a:off x="371998" y="4733770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факт пользования отсутствует, то объект в пользовании не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996E2AA-E92B-4D7C-B533-FECE705DF642}"/>
              </a:ext>
            </a:extLst>
          </p:cNvPr>
          <p:cNvSpPr/>
          <p:nvPr/>
        </p:nvSpPr>
        <p:spPr>
          <a:xfrm>
            <a:off x="372000" y="5297981"/>
            <a:ext cx="11448000" cy="122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имеется факт пользования, то объект обязательно подлежит отражению в подразделе 3.1 или 6.1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(в зависимости от наличия права собственности)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этом право собственности иного лица (например, супруги (супруга)) не является квалифицирующим признаком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CE5D958E-DD04-4D92-9847-FBBE5ABDA311}"/>
              </a:ext>
            </a:extLst>
          </p:cNvPr>
          <p:cNvSpPr/>
          <p:nvPr/>
        </p:nvSpPr>
        <p:spPr>
          <a:xfrm>
            <a:off x="371998" y="2167157"/>
            <a:ext cx="11448000" cy="93419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случае, если объект недвижимого имущества находится в долевой собственности у служащего (работника) и лица, в отношении которого справка не представляется, в зависимости от наличия фактов пользования такая доля подлежит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2007168E-4FB3-48F0-8566-8D180419FBE4}"/>
              </a:ext>
            </a:extLst>
          </p:cNvPr>
          <p:cNvSpPr/>
          <p:nvPr/>
        </p:nvSpPr>
        <p:spPr>
          <a:xfrm>
            <a:off x="371998" y="3305560"/>
            <a:ext cx="11448000" cy="122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Подлежит отражению имущество, используемое для бытовых нужд, но не зарегистрированное в установленном порядке органами Росреестра, а также об объектах незавершенного строительства;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Пользование может быть «фактическим», а площадь может указываться с учетом применимых обстоятельств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9427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451670" y="1817147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каждое имеющееся на отчетную дату срочное обязательство финансового характера на сумму, равную или превышающую 500 000 руб., кредитором или должником по которому является декларант</a:t>
            </a:r>
            <a:endParaRPr lang="ru-RU" sz="1800" dirty="0"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91F6AD5-5204-45BC-867C-CFB2CBDE7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473" y="2605084"/>
            <a:ext cx="7715250" cy="1181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D6E2C78-E1D1-46F3-B8D0-91EF688504EE}"/>
              </a:ext>
            </a:extLst>
          </p:cNvPr>
          <p:cNvSpPr/>
          <p:nvPr/>
        </p:nvSpPr>
        <p:spPr>
          <a:xfrm>
            <a:off x="1047108" y="4479810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участие в долевом строительстве объекта недвижимости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D1B47D4-F903-4855-A829-F3B8C6701C76}"/>
              </a:ext>
            </a:extLst>
          </p:cNvPr>
          <p:cNvSpPr/>
          <p:nvPr/>
        </p:nvSpPr>
        <p:spPr>
          <a:xfrm>
            <a:off x="451669" y="3900429"/>
            <a:ext cx="11511623" cy="465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Отдельные виды срочных обязательств финансового характера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8F04579-3348-4161-AE8D-B67079C057C3}"/>
              </a:ext>
            </a:extLst>
          </p:cNvPr>
          <p:cNvSpPr/>
          <p:nvPr/>
        </p:nvSpPr>
        <p:spPr>
          <a:xfrm>
            <a:off x="1047108" y="5040904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ипотеке в случае разделения суммы кредита между супругами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8C1572F-6BD4-4E07-8A6D-4EC3DB700EF6}"/>
              </a:ext>
            </a:extLst>
          </p:cNvPr>
          <p:cNvSpPr/>
          <p:nvPr/>
        </p:nvSpPr>
        <p:spPr>
          <a:xfrm>
            <a:off x="1047108" y="5601998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отдельным договорам страхования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430AC6A-5F5C-42BD-8F8C-1CA6B93E805E}"/>
              </a:ext>
            </a:extLst>
          </p:cNvPr>
          <p:cNvSpPr/>
          <p:nvPr/>
        </p:nvSpPr>
        <p:spPr>
          <a:xfrm>
            <a:off x="1047107" y="6163092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договорам брокерского обслуживания, ДУ и ИИС</a:t>
            </a:r>
          </a:p>
        </p:txBody>
      </p:sp>
    </p:spTree>
    <p:extLst>
      <p:ext uri="{BB962C8B-B14F-4D97-AF65-F5344CB8AC3E}">
        <p14:creationId xmlns:p14="http://schemas.microsoft.com/office/powerpoint/2010/main" val="19099303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395CF82E-2F86-4D5F-BE7B-C14BCCBA3E85}"/>
              </a:ext>
            </a:extLst>
          </p:cNvPr>
          <p:cNvSpPr/>
          <p:nvPr/>
        </p:nvSpPr>
        <p:spPr>
          <a:xfrm>
            <a:off x="371999" y="3660577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договорам ИИС отражаются в случае, если размер «свободных» денежных средств на ИИС равен или превышает 500 тыс. руб.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CE668741-8E2E-422A-895C-519B07C1F0E5}"/>
              </a:ext>
            </a:extLst>
          </p:cNvPr>
          <p:cNvSpPr/>
          <p:nvPr/>
        </p:nvSpPr>
        <p:spPr>
          <a:xfrm>
            <a:off x="371999" y="622079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Договор финансовой аренды (лизинг) отражается в справке (см.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2 п. </a:t>
            </a:r>
            <a:r>
              <a:rPr lang="ru-RU" dirty="0" smtClean="0">
                <a:solidFill>
                  <a:schemeClr val="accent5"/>
                </a:solidFill>
                <a:latin typeface="+mn-lt"/>
              </a:rPr>
              <a:t>179 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Методических рекомендаций)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3DDCDC7A-0648-4B18-8929-2ECF385554F0}"/>
              </a:ext>
            </a:extLst>
          </p:cNvPr>
          <p:cNvSpPr/>
          <p:nvPr/>
        </p:nvSpPr>
        <p:spPr>
          <a:xfrm>
            <a:off x="364098" y="2879171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По общему правилу, есл</a:t>
            </a:r>
            <a:r>
              <a:rPr lang="ru-RU" dirty="0">
                <a:solidFill>
                  <a:schemeClr val="accent5"/>
                </a:solidFill>
              </a:rPr>
              <a:t>и денежные средства на счет </a:t>
            </a:r>
            <a:r>
              <a:rPr lang="ru-RU" dirty="0" err="1">
                <a:solidFill>
                  <a:schemeClr val="accent5"/>
                </a:solidFill>
              </a:rPr>
              <a:t>эксроу</a:t>
            </a:r>
            <a:r>
              <a:rPr lang="ru-RU" dirty="0">
                <a:solidFill>
                  <a:schemeClr val="accent5"/>
                </a:solidFill>
              </a:rPr>
              <a:t> не зачислены, то застройщик еще ничего не должен (надо смотреть договор)</a:t>
            </a:r>
            <a:endParaRPr lang="ru-RU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A03B174D-C09D-4580-81A8-8378D5D0E5D6}"/>
              </a:ext>
            </a:extLst>
          </p:cNvPr>
          <p:cNvSpPr/>
          <p:nvPr/>
        </p:nvSpPr>
        <p:spPr>
          <a:xfrm>
            <a:off x="371999" y="4441983"/>
            <a:ext cx="11448000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договорам страхования  в рамках ипотеки или страхования в путешествиях, как правило, не указывается; Порядок отражения информации по отдельным договорам страхования прописан </a:t>
            </a:r>
            <a:br>
              <a:rPr lang="ru-RU" dirty="0">
                <a:solidFill>
                  <a:schemeClr val="accent5"/>
                </a:solidFill>
                <a:latin typeface="+mn-lt"/>
              </a:rPr>
            </a:br>
            <a:r>
              <a:rPr lang="ru-RU" dirty="0">
                <a:solidFill>
                  <a:schemeClr val="accent5"/>
                </a:solidFill>
                <a:latin typeface="+mn-lt"/>
              </a:rPr>
              <a:t>в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3 п. 184 Методических рекомендаций 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78AE951A-B79E-42B4-8D6D-B226980D0771}"/>
              </a:ext>
            </a:extLst>
          </p:cNvPr>
          <p:cNvSpPr/>
          <p:nvPr/>
        </p:nvSpPr>
        <p:spPr>
          <a:xfrm>
            <a:off x="371999" y="5439389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В качестве обязательства финансового характера указываются сведения о заключении договора долевого участия с застройщиком в случаях, когда договор в Росреестре зарегистрирован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72476E3-FABF-404B-9A9D-B41ACCFA50D8}"/>
              </a:ext>
            </a:extLst>
          </p:cNvPr>
          <p:cNvSpPr/>
          <p:nvPr/>
        </p:nvSpPr>
        <p:spPr>
          <a:xfrm>
            <a:off x="364098" y="2097765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Квалифицирующим признаком, по общему правилу, является остаток с процентами, который равен или превышает 500 тыс. руб. по каждому отдельному обязательству; если меньше, то не указываем</a:t>
            </a:r>
          </a:p>
        </p:txBody>
      </p:sp>
    </p:spTree>
    <p:extLst>
      <p:ext uri="{BB962C8B-B14F-4D97-AF65-F5344CB8AC3E}">
        <p14:creationId xmlns:p14="http://schemas.microsoft.com/office/powerpoint/2010/main" val="14708215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7. Сведения о недвижимом имуществе </a:t>
            </a:r>
            <a:r>
              <a:rPr lang="en-US" sz="2400" b="1" dirty="0">
                <a:solidFill>
                  <a:schemeClr val="accent6"/>
                </a:solidFill>
              </a:rPr>
              <a:t>&lt;…&gt;,</a:t>
            </a:r>
            <a:r>
              <a:rPr lang="ru-RU" sz="2400" b="1" dirty="0">
                <a:solidFill>
                  <a:schemeClr val="accent6"/>
                </a:solidFill>
              </a:rPr>
              <a:t> отчужденных в течение отчетного периода в результате безвозмездной сделки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451668" y="1950220"/>
            <a:ext cx="11511623" cy="72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Указываются сведения об отдельных объектах (в т.ч. доли), отчужденных в течение отчетного периода в результате безвозмездной сделки, а также, например, сведения об утилизации автомобиля</a:t>
            </a:r>
            <a:endParaRPr lang="ru-RU" sz="1800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D1B47D4-F903-4855-A829-F3B8C6701C76}"/>
              </a:ext>
            </a:extLst>
          </p:cNvPr>
          <p:cNvSpPr/>
          <p:nvPr/>
        </p:nvSpPr>
        <p:spPr>
          <a:xfrm>
            <a:off x="451669" y="3792315"/>
            <a:ext cx="11511623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Безвозмездной признается сделка, по которой одна сторона обязуется предоставить что-либо другой стороне без получения от нее платы или иного встречного предоставления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8F04579-3348-4161-AE8D-B67079C057C3}"/>
              </a:ext>
            </a:extLst>
          </p:cNvPr>
          <p:cNvSpPr/>
          <p:nvPr/>
        </p:nvSpPr>
        <p:spPr>
          <a:xfrm>
            <a:off x="451668" y="4626417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дарения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8C1572F-6BD4-4E07-8A6D-4EC3DB700EF6}"/>
              </a:ext>
            </a:extLst>
          </p:cNvPr>
          <p:cNvSpPr/>
          <p:nvPr/>
        </p:nvSpPr>
        <p:spPr>
          <a:xfrm>
            <a:off x="451668" y="5169563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соглашение о разделе имущества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430AC6A-5F5C-42BD-8F8C-1CA6B93E805E}"/>
              </a:ext>
            </a:extLst>
          </p:cNvPr>
          <p:cNvSpPr/>
          <p:nvPr/>
        </p:nvSpPr>
        <p:spPr>
          <a:xfrm>
            <a:off x="451668" y="5712709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(соглашение) об определении долей</a:t>
            </a:r>
            <a:endParaRPr lang="ru-RU" sz="1800" dirty="0">
              <a:solidFill>
                <a:schemeClr val="accent5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DF9186E-A9B1-4A1A-9684-E515EECA3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112" y="2798013"/>
            <a:ext cx="7343775" cy="74295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1A8B4DE-BD70-4EC3-B716-9D319AC850BB}"/>
              </a:ext>
            </a:extLst>
          </p:cNvPr>
          <p:cNvSpPr/>
          <p:nvPr/>
        </p:nvSpPr>
        <p:spPr>
          <a:xfrm>
            <a:off x="451668" y="6255855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брачный договор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F973F39-D0BB-4940-A504-EFA1FB829FEF}"/>
              </a:ext>
            </a:extLst>
          </p:cNvPr>
          <p:cNvSpPr/>
          <p:nvPr/>
        </p:nvSpPr>
        <p:spPr>
          <a:xfrm>
            <a:off x="6563291" y="4624939"/>
            <a:ext cx="5400000" cy="72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уничтоженные объекты имущества не подлежат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70A1445-6EEE-47E0-A1CD-6F3C23B44CE6}"/>
              </a:ext>
            </a:extLst>
          </p:cNvPr>
          <p:cNvSpPr/>
          <p:nvPr/>
        </p:nvSpPr>
        <p:spPr>
          <a:xfrm>
            <a:off x="6563291" y="5449394"/>
            <a:ext cx="5400000" cy="43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мены не подлежит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96DAD0A5-3C9D-44B3-AD03-9D4ADE370550}"/>
              </a:ext>
            </a:extLst>
          </p:cNvPr>
          <p:cNvCxnSpPr/>
          <p:nvPr/>
        </p:nvCxnSpPr>
        <p:spPr>
          <a:xfrm>
            <a:off x="6195398" y="4624939"/>
            <a:ext cx="0" cy="19080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9261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1572031" y="266905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Указываются основания прекращения права собственности или цифрового права (наименование и реквизиты (дата, номер) соответствующего договора или акта).  Для  цифровых  финансовых  активов, цифровых прав и цифровой валюты также указывается дата их отчуждения.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543641" y="1747193"/>
            <a:ext cx="2083445" cy="638772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Раздел 7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829877" y="291610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319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8696B"/>
                </a:solidFill>
              </a:rPr>
              <a:t>Типичные ошибки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72000" y="1557599"/>
            <a:ext cx="11448000" cy="25529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accent5"/>
                </a:solidFill>
              </a:rPr>
              <a:t>См., например, 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accent5"/>
                </a:solidFill>
              </a:rPr>
              <a:t>- Примеры наиболее характерных недостатков, допускаемых государственными служащими при заполнении справок о доходах, расходах, об имуществе и обязательствах имущественного характера, подготовленные Управлением Президента Российской Федерации по вопросам противодействия коррупции;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accent5"/>
                </a:solidFill>
              </a:rPr>
              <a:t>- Обзор типичных ошибок, допускаемых при заполнении справок о доходах, расходах, об имуществе и обязательствах имущественного характера, подготовленный Минфином России</a:t>
            </a:r>
          </a:p>
        </p:txBody>
      </p:sp>
    </p:spTree>
    <p:extLst>
      <p:ext uri="{BB962C8B-B14F-4D97-AF65-F5344CB8AC3E}">
        <p14:creationId xmlns:p14="http://schemas.microsoft.com/office/powerpoint/2010/main" val="325622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7 мая 2013 г. № 79-ФЗ </a:t>
            </a:r>
          </a:p>
          <a:p>
            <a:pPr algn="ctr"/>
            <a:r>
              <a:rPr lang="ru-RU" sz="1600" b="1" dirty="0">
                <a:solidFill>
                  <a:schemeClr val="accent6"/>
                </a:solidFill>
              </a:rPr>
              <a:t>"О запрете отдельным категориям лиц открывать и иметь счета (вклады), хранить наличные денежные средства и ценности в иностранных банках, расположенных за пределами территории Российской Федерации, владеть и (или) пользоваться иностранными финансовыми инструментами"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854BBF10-56F9-4182-8AD3-B983CF9B813A}"/>
              </a:ext>
            </a:extLst>
          </p:cNvPr>
          <p:cNvSpPr/>
          <p:nvPr/>
        </p:nvSpPr>
        <p:spPr>
          <a:xfrm>
            <a:off x="364027" y="2007980"/>
            <a:ext cx="11448141" cy="1072922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Цифровые финансовые активы, выпущенные в информационных системах, организованных в соответствии с иностранным правом, и цифровая валюта (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любая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 запрещены для лиц, указанных в Федеральном законе от 7 мая 2013 г. № 79-ФЗ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EE71088-4231-45E3-B2FC-A80565C00991}"/>
              </a:ext>
            </a:extLst>
          </p:cNvPr>
          <p:cNvSpPr/>
          <p:nvPr/>
        </p:nvSpPr>
        <p:spPr>
          <a:xfrm>
            <a:off x="364027" y="3232290"/>
            <a:ext cx="11463381" cy="239167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в государственных внебюджетных фондах запрет распространяется на следующие категории: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назначение на которые и освобождение от которых осуществляются Президентом Российской Федерации или Правительством Российской Федерации +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их супругам и несовершеннолетним детям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осуществление полномочий по которым предусматривает участие в подготовке решений, затрагивающих вопросы суверенитета и национальной безопасности, и которые включены в соответствующие перечни (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без супруг (супругов) и несовершеннолетних детей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);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см. Федеральный закон от 7 мая 2013 г. № 79-ФЗ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5649F24-A6A3-45DE-BEF2-3FB4D1446C9E}"/>
              </a:ext>
            </a:extLst>
          </p:cNvPr>
          <p:cNvSpPr txBox="1"/>
          <p:nvPr/>
        </p:nvSpPr>
        <p:spPr>
          <a:xfrm>
            <a:off x="364027" y="5767830"/>
            <a:ext cx="11448141" cy="96949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По общему правилу, у лиц возникает обязанность в течение трех месяцев со дня замещения (занятия) соответствующей должности, среди прочего, осуществить отчуждение иностранных финансовых инструментов</a:t>
            </a:r>
          </a:p>
        </p:txBody>
      </p:sp>
    </p:spTree>
    <p:extLst>
      <p:ext uri="{BB962C8B-B14F-4D97-AF65-F5344CB8AC3E}">
        <p14:creationId xmlns:p14="http://schemas.microsoft.com/office/powerpoint/2010/main" val="3945291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472134" y="3236607"/>
            <a:ext cx="3765771" cy="3180235"/>
            <a:chOff x="8472134" y="3236607"/>
            <a:chExt cx="3765771" cy="318023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49"/>
            <a:stretch/>
          </p:blipFill>
          <p:spPr>
            <a:xfrm>
              <a:off x="8472134" y="3236607"/>
              <a:ext cx="3765771" cy="3180235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8819050" y="3278248"/>
              <a:ext cx="2966551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проведению анализа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585008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аспекты</a:t>
            </a:r>
          </a:p>
        </p:txBody>
      </p:sp>
      <p:sp>
        <p:nvSpPr>
          <p:cNvPr id="26" name="Шестиугольник 25"/>
          <p:cNvSpPr/>
          <p:nvPr/>
        </p:nvSpPr>
        <p:spPr>
          <a:xfrm>
            <a:off x="1647562" y="4129712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Сопоставление с предыдущей справкой, чтобы не было «потерь»</a:t>
            </a:r>
          </a:p>
        </p:txBody>
      </p:sp>
      <p:sp>
        <p:nvSpPr>
          <p:cNvPr id="27" name="Шестиугольник 26"/>
          <p:cNvSpPr/>
          <p:nvPr/>
        </p:nvSpPr>
        <p:spPr>
          <a:xfrm>
            <a:off x="1652732" y="2237784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Необходимо быть внимательным: сверяться с документами, заполнять все необходимые графы и т.д.</a:t>
            </a:r>
          </a:p>
        </p:txBody>
      </p:sp>
      <p:sp>
        <p:nvSpPr>
          <p:cNvPr id="28" name="Шестиугольник 27"/>
          <p:cNvSpPr/>
          <p:nvPr/>
        </p:nvSpPr>
        <p:spPr>
          <a:xfrm>
            <a:off x="5770970" y="3092229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Соблюдение формальной логики: есть уведомление об иной оплачиваемой работе, </a:t>
            </a:r>
            <a:r>
              <a:rPr lang="en-US" b="1" dirty="0"/>
              <a:t>- </a:t>
            </a:r>
            <a:r>
              <a:rPr lang="ru-RU" b="1" dirty="0"/>
              <a:t>требуется указать доход, имеется вклад – доход и т.д.</a:t>
            </a:r>
          </a:p>
        </p:txBody>
      </p:sp>
      <p:sp>
        <p:nvSpPr>
          <p:cNvPr id="29" name="Шестиугольник 28"/>
          <p:cNvSpPr/>
          <p:nvPr/>
        </p:nvSpPr>
        <p:spPr>
          <a:xfrm>
            <a:off x="5770970" y="4984157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«Уникальная» ситуация: приложите сразу подтверждающие 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29375628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50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4700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Контакты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0C9D9A9-BC58-4572-99BF-FA4924B3B718}"/>
              </a:ext>
            </a:extLst>
          </p:cNvPr>
          <p:cNvSpPr/>
          <p:nvPr/>
        </p:nvSpPr>
        <p:spPr>
          <a:xfrm>
            <a:off x="372000" y="4317028"/>
            <a:ext cx="11448000" cy="140568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400" b="1" dirty="0">
                <a:solidFill>
                  <a:schemeClr val="accent5"/>
                </a:solidFill>
              </a:rPr>
              <a:t>Политика в сфере противодействия коррупции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9688C932-8D00-4495-B745-D1B07E45C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077" y="4447471"/>
            <a:ext cx="1183946" cy="11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999AC40-574B-41A9-8F24-6C79A121C0C2}"/>
              </a:ext>
            </a:extLst>
          </p:cNvPr>
          <p:cNvSpPr/>
          <p:nvPr/>
        </p:nvSpPr>
        <p:spPr>
          <a:xfrm>
            <a:off x="372000" y="1521365"/>
            <a:ext cx="11448000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err="1">
                <a:solidFill>
                  <a:schemeClr val="accent5"/>
                </a:solidFill>
                <a:latin typeface="+mn-lt"/>
              </a:rPr>
              <a:t>Тугучев</a:t>
            </a:r>
            <a:r>
              <a:rPr lang="ru-RU" sz="1800" b="1" dirty="0">
                <a:solidFill>
                  <a:schemeClr val="accent5"/>
                </a:solidFill>
                <a:latin typeface="+mn-lt"/>
              </a:rPr>
              <a:t> Никита Максимович</a:t>
            </a:r>
          </a:p>
          <a:p>
            <a:pPr algn="ctr"/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1826; эл. почта: TuguchevNM@mintrud.gov.ru 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E383BADC-CBFC-4A72-BBCC-9122D9885EBD}"/>
              </a:ext>
            </a:extLst>
          </p:cNvPr>
          <p:cNvSpPr/>
          <p:nvPr/>
        </p:nvSpPr>
        <p:spPr>
          <a:xfrm>
            <a:off x="372000" y="2453253"/>
            <a:ext cx="11448000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5"/>
                </a:solidFill>
                <a:latin typeface="+mn-lt"/>
              </a:rPr>
              <a:t>Корженевская Вероника Александровна</a:t>
            </a:r>
            <a:br>
              <a:rPr lang="ru-RU" sz="1800" b="1" dirty="0">
                <a:solidFill>
                  <a:schemeClr val="accent5"/>
                </a:solidFill>
                <a:latin typeface="+mn-lt"/>
              </a:rPr>
            </a:br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2864; эл. почта: KorzhenevskayaVA@mintrud.gov.ru 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A42D6910-3861-4882-BADB-8B0603201878}"/>
              </a:ext>
            </a:extLst>
          </p:cNvPr>
          <p:cNvSpPr/>
          <p:nvPr/>
        </p:nvSpPr>
        <p:spPr>
          <a:xfrm>
            <a:off x="372000" y="3385141"/>
            <a:ext cx="11448000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5"/>
                </a:solidFill>
                <a:latin typeface="+mn-lt"/>
              </a:rPr>
              <a:t>Янькова Любовь Александровна</a:t>
            </a:r>
            <a:br>
              <a:rPr lang="ru-RU" sz="1800" b="1" dirty="0">
                <a:solidFill>
                  <a:schemeClr val="accent5"/>
                </a:solidFill>
                <a:latin typeface="+mn-lt"/>
              </a:rPr>
            </a:br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1801; эл. почта: </a:t>
            </a:r>
            <a:r>
              <a:rPr lang="en-US" sz="1800" b="1" dirty="0">
                <a:solidFill>
                  <a:schemeClr val="accent5"/>
                </a:solidFill>
                <a:cs typeface="Times New Roman" pitchFamily="18" charset="0"/>
              </a:rPr>
              <a:t>YankovaLA@mintrud.gov.ru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039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51406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63959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(1)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23850" y="3076264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Отмечены особенности представления сведений лицами с множеством публичных статусов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23850" y="2095529"/>
            <a:ext cx="5443200" cy="87582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Учтены законодательные возможности субъектов Российской Федерации в части определения порядков представления сведений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23850" y="3757177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Указание Банка России от 27.05.2021 № 5798-У как правильный источник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23850" y="4438090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Подчеркнуты особенности применения Указания Банка России от 27.05.2021 № 5798-У 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392060" y="2102503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Отмечены особенности представления сведений при переводе гражданского служащего в другой орган или на другой вид службы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392060" y="3080729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Заявления о невозможности подаются ежегодно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23850" y="5119003"/>
            <a:ext cx="544195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Продажа нескольких объектов недвижимого имущества отражается отдельным значением и без «комиссионных»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92060" y="3760155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Представление частичных сведений в отношении родственников не требуется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92060" y="4439581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Доход от ценных бумаг как положительный финансовый результат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92060" y="5119005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Порядок отражения мер государственной поддержки, в </a:t>
            </a:r>
            <a:r>
              <a:rPr lang="ru-RU" b="1" dirty="0" err="1">
                <a:solidFill>
                  <a:schemeClr val="accent5"/>
                </a:solidFill>
              </a:rPr>
              <a:t>т.ч</a:t>
            </a:r>
            <a:r>
              <a:rPr lang="ru-RU" b="1" dirty="0">
                <a:solidFill>
                  <a:schemeClr val="accent5"/>
                </a:solidFill>
              </a:rPr>
              <a:t>. в связи с распространением </a:t>
            </a:r>
            <a:r>
              <a:rPr lang="en-US" b="1" dirty="0">
                <a:solidFill>
                  <a:schemeClr val="accent5"/>
                </a:solidFill>
              </a:rPr>
              <a:t>COVID-19</a:t>
            </a:r>
            <a:endParaRPr lang="ru-RU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165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(2)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14510" y="3704130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Отсутствие необходимости отражать «туристический </a:t>
            </a:r>
            <a:r>
              <a:rPr lang="ru-RU" b="1" dirty="0" err="1">
                <a:solidFill>
                  <a:schemeClr val="accent5"/>
                </a:solidFill>
              </a:rPr>
              <a:t>кешбэк</a:t>
            </a:r>
            <a:r>
              <a:rPr lang="ru-RU" b="1" dirty="0">
                <a:solidFill>
                  <a:schemeClr val="accent5"/>
                </a:solidFill>
              </a:rPr>
              <a:t>», «детский </a:t>
            </a:r>
            <a:r>
              <a:rPr lang="ru-RU" b="1" dirty="0" err="1">
                <a:solidFill>
                  <a:schemeClr val="accent5"/>
                </a:solidFill>
              </a:rPr>
              <a:t>кешбэк</a:t>
            </a:r>
            <a:r>
              <a:rPr lang="ru-RU" b="1" dirty="0">
                <a:solidFill>
                  <a:schemeClr val="accent5"/>
                </a:solidFill>
              </a:rPr>
              <a:t>»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385081" y="2097257"/>
            <a:ext cx="5450810" cy="117934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Множественность лиц в сделке может потребовать </a:t>
            </a:r>
            <a:r>
              <a:rPr lang="ru-RU" b="1" dirty="0" smtClean="0">
                <a:solidFill>
                  <a:schemeClr val="accent5"/>
                </a:solidFill>
              </a:rPr>
              <a:t>заполнения </a:t>
            </a:r>
            <a:r>
              <a:rPr lang="ru-RU" b="1" dirty="0">
                <a:solidFill>
                  <a:schemeClr val="accent5"/>
                </a:solidFill>
              </a:rPr>
              <a:t>раздела 2 справки, если из договора нельзя определить </a:t>
            </a:r>
            <a:r>
              <a:rPr lang="ru-RU" b="1" dirty="0" smtClean="0">
                <a:solidFill>
                  <a:schemeClr val="accent5"/>
                </a:solidFill>
              </a:rPr>
              <a:t>их доли </a:t>
            </a:r>
            <a:r>
              <a:rPr lang="ru-RU" b="1" dirty="0">
                <a:solidFill>
                  <a:schemeClr val="accent5"/>
                </a:solidFill>
              </a:rPr>
              <a:t>и </a:t>
            </a:r>
            <a:r>
              <a:rPr lang="ru-RU" b="1" dirty="0" smtClean="0">
                <a:solidFill>
                  <a:schemeClr val="accent5"/>
                </a:solidFill>
              </a:rPr>
              <a:t>внесенные </a:t>
            </a:r>
            <a:r>
              <a:rPr lang="ru-RU" b="1" dirty="0">
                <a:solidFill>
                  <a:schemeClr val="accent5"/>
                </a:solidFill>
              </a:rPr>
              <a:t>суммы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4989" y="5319374"/>
            <a:ext cx="5450811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Раздел 2 заполняется в случае внесения на счет </a:t>
            </a:r>
            <a:r>
              <a:rPr lang="ru-RU" b="1" dirty="0" err="1">
                <a:solidFill>
                  <a:schemeClr val="accent5"/>
                </a:solidFill>
              </a:rPr>
              <a:t>эскроу</a:t>
            </a:r>
            <a:r>
              <a:rPr lang="ru-RU" b="1" dirty="0">
                <a:solidFill>
                  <a:schemeClr val="accent5"/>
                </a:solidFill>
              </a:rPr>
              <a:t> суммы, превышающей трехлетний доход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377470" y="4670008"/>
            <a:ext cx="5450811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Учтены положения Указа Президента Российской Федерации от 10.12.2020 № 778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47F200E9-EA68-4E1B-9DBB-26406B75B22F}"/>
              </a:ext>
            </a:extLst>
          </p:cNvPr>
          <p:cNvSpPr/>
          <p:nvPr/>
        </p:nvSpPr>
        <p:spPr>
          <a:xfrm>
            <a:off x="314510" y="2097257"/>
            <a:ext cx="5443200" cy="151769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Необходимость отражения суммы компенсации товара, работы и (или) услуги в виде выдачи наличных денежных средств вместо предоставления и без последующего отчета о целевом использовании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14510" y="4369308"/>
            <a:ext cx="5443200" cy="864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«Пушкинская карта» не доход;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если есть счет – раздел 4 справки (но счета может и не быть)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2B3EFA79-B400-4549-A0FC-08B3557188D5}"/>
              </a:ext>
            </a:extLst>
          </p:cNvPr>
          <p:cNvSpPr/>
          <p:nvPr/>
        </p:nvSpPr>
        <p:spPr>
          <a:xfrm>
            <a:off x="6385081" y="4014824"/>
            <a:ext cx="545081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В случае отсутствия регистрации в подразделе 3.2 допускается указать "Отсутствует"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60105438-C6DE-4BDD-BA57-8E07F8883D46}"/>
              </a:ext>
            </a:extLst>
          </p:cNvPr>
          <p:cNvSpPr/>
          <p:nvPr/>
        </p:nvSpPr>
        <p:spPr>
          <a:xfrm>
            <a:off x="6385081" y="5329048"/>
            <a:ext cx="5443200" cy="86495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Обязательства по брокерскому обслуживанию или в рамках ИИС отражаются в подразделе 6.2 раздела 6, а не в разделе 4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6F3B62B3-3442-4907-961A-1311FE1907D0}"/>
              </a:ext>
            </a:extLst>
          </p:cNvPr>
          <p:cNvSpPr/>
          <p:nvPr/>
        </p:nvSpPr>
        <p:spPr>
          <a:xfrm>
            <a:off x="6385081" y="3357712"/>
            <a:ext cx="545081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Подвесной лодочный мотор не подлежит отражению в справке</a:t>
            </a:r>
          </a:p>
        </p:txBody>
      </p:sp>
    </p:spTree>
    <p:extLst>
      <p:ext uri="{BB962C8B-B14F-4D97-AF65-F5344CB8AC3E}">
        <p14:creationId xmlns:p14="http://schemas.microsoft.com/office/powerpoint/2010/main" val="1893754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(3)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14510" y="5422110"/>
            <a:ext cx="544195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«Основанием участия» на организованных торгах является «Приобретено на организованных торгах»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385081" y="4190303"/>
            <a:ext cx="544320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Обязательства в рамках страхового дела целесообразно заполнять с учетом Указания Банка России от 27.05.2021 № 5798-У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14510" y="4421540"/>
            <a:ext cx="5443200" cy="864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Уставный капитал зарубежных организаций необходимо устанавливать в соответствии с применимым правом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385081" y="2100278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Доли пользования имуществом на сайте не размещаются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385081" y="2796953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accent5"/>
                </a:solidFill>
              </a:rPr>
              <a:t>Созаемщик</a:t>
            </a:r>
            <a:r>
              <a:rPr lang="ru-RU" b="1" dirty="0">
                <a:solidFill>
                  <a:schemeClr val="accent5"/>
                </a:solidFill>
              </a:rPr>
              <a:t> полноценная сторона срочного обязательства финансового характера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385081" y="3493628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Фьючерсный договор может быть отражен в подразделе 6.2 раздела 6 справки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29657B28-6955-4DFF-8B7B-0950FA1C3AC9}"/>
              </a:ext>
            </a:extLst>
          </p:cNvPr>
          <p:cNvSpPr/>
          <p:nvPr/>
        </p:nvSpPr>
        <p:spPr>
          <a:xfrm>
            <a:off x="314510" y="3100848"/>
            <a:ext cx="5443200" cy="118412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При заполнении раздела 5 на основании Указания Банка России от 27.05.2021 № 5798-У необходимо обращать внимание на держателя информации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976BBBA2-626E-4D1A-A341-B7FF49B040AD}"/>
              </a:ext>
            </a:extLst>
          </p:cNvPr>
          <p:cNvSpPr/>
          <p:nvPr/>
        </p:nvSpPr>
        <p:spPr>
          <a:xfrm>
            <a:off x="314510" y="2100278"/>
            <a:ext cx="5441950" cy="864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Между данными ФНС России и Указанием Банка России от 27.05.2021 № 5798-У предпочтение Указанию Банка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711143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782992" y="3487047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Определить семейное положение (супруга (супруг) и несовершеннолетние дети)</a:t>
            </a:r>
          </a:p>
          <a:p>
            <a:r>
              <a:rPr lang="ru-RU" b="1" dirty="0">
                <a:solidFill>
                  <a:schemeClr val="accent5"/>
                </a:solidFill>
              </a:rPr>
              <a:t>Оценить возможность подачи декларации в отношении родственников;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при невозможности – подать заявление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782994" y="2684472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Проверить наличие замещаемой должности в перечне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782993" y="4443506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Подготовить правоустанавливающие и иные официальные документы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782993" y="5398796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Скачать (</a:t>
            </a:r>
            <a:r>
              <a:rPr lang="en-US" b="1" dirty="0">
                <a:solidFill>
                  <a:schemeClr val="accent5"/>
                </a:solidFill>
              </a:rPr>
              <a:t>http://www.kremlin.ru/structure/additional/12</a:t>
            </a:r>
            <a:r>
              <a:rPr lang="ru-RU" b="1" dirty="0">
                <a:solidFill>
                  <a:schemeClr val="accent5"/>
                </a:solidFill>
              </a:rPr>
              <a:t>)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и установить СПО «Справки БК» в актуальной версии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07900" y="3402380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69799" y="439319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69800" y="5310541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1670" y="249748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1670" y="342632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1670" y="437908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1670" y="533634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5.</a:t>
            </a:r>
          </a:p>
        </p:txBody>
      </p:sp>
      <p:pic>
        <p:nvPicPr>
          <p:cNvPr id="2050" name="Picture 2" descr="http://qrcoder.ru/code/?http%3A%2F%2Fwww.kremlin.ru%2Fstructure%2Fadditional%2F12&amp;4&amp;0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811" y="539879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43F7F114-DAA9-433B-BA0E-74CBA7D94709}"/>
              </a:ext>
            </a:extLst>
          </p:cNvPr>
          <p:cNvSpPr/>
          <p:nvPr/>
        </p:nvSpPr>
        <p:spPr>
          <a:xfrm>
            <a:off x="1782994" y="1810956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Консультативную помощь оказывает антикоррупционное подразделение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E01232F9-47A3-4822-B011-CB54723B5C18}"/>
              </a:ext>
            </a:extLst>
          </p:cNvPr>
          <p:cNvCxnSpPr/>
          <p:nvPr/>
        </p:nvCxnSpPr>
        <p:spPr>
          <a:xfrm>
            <a:off x="407900" y="2529240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0DC83BC-9CCD-49B2-901D-09ECE185C809}"/>
              </a:ext>
            </a:extLst>
          </p:cNvPr>
          <p:cNvSpPr txBox="1"/>
          <p:nvPr/>
        </p:nvSpPr>
        <p:spPr>
          <a:xfrm>
            <a:off x="451670" y="162396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601118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7803</TotalTime>
  <Words>4770</Words>
  <Application>Microsoft Office PowerPoint</Application>
  <PresentationFormat>Произвольный</PresentationFormat>
  <Paragraphs>461</Paragraphs>
  <Slides>50</Slides>
  <Notes>50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Антикоррупционное декларирование.  Методические рекомендации  Минтруда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 как всегда очень интересная и крайне актуальная</dc:title>
  <dc:creator>Никита</dc:creator>
  <cp:lastModifiedBy>Пешкова Юлия Михайловна</cp:lastModifiedBy>
  <cp:revision>647</cp:revision>
  <cp:lastPrinted>2019-11-28T21:35:27Z</cp:lastPrinted>
  <dcterms:created xsi:type="dcterms:W3CDTF">2015-10-24T19:54:13Z</dcterms:created>
  <dcterms:modified xsi:type="dcterms:W3CDTF">2022-02-02T10:54:52Z</dcterms:modified>
</cp:coreProperties>
</file>